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97" r:id="rId3"/>
    <p:sldId id="331" r:id="rId4"/>
    <p:sldId id="260" r:id="rId5"/>
    <p:sldId id="298" r:id="rId6"/>
    <p:sldId id="299" r:id="rId7"/>
    <p:sldId id="300" r:id="rId8"/>
    <p:sldId id="301" r:id="rId9"/>
    <p:sldId id="302" r:id="rId10"/>
    <p:sldId id="304" r:id="rId11"/>
    <p:sldId id="305" r:id="rId12"/>
    <p:sldId id="333" r:id="rId13"/>
    <p:sldId id="308" r:id="rId14"/>
    <p:sldId id="309" r:id="rId15"/>
    <p:sldId id="310" r:id="rId16"/>
    <p:sldId id="311" r:id="rId17"/>
    <p:sldId id="307" r:id="rId18"/>
    <p:sldId id="312" r:id="rId19"/>
    <p:sldId id="313" r:id="rId20"/>
    <p:sldId id="322" r:id="rId21"/>
    <p:sldId id="315" r:id="rId22"/>
    <p:sldId id="316" r:id="rId23"/>
    <p:sldId id="330" r:id="rId24"/>
    <p:sldId id="317" r:id="rId25"/>
    <p:sldId id="318" r:id="rId26"/>
    <p:sldId id="319" r:id="rId27"/>
    <p:sldId id="320" r:id="rId28"/>
    <p:sldId id="332" r:id="rId29"/>
    <p:sldId id="321" r:id="rId30"/>
    <p:sldId id="314" r:id="rId31"/>
    <p:sldId id="323" r:id="rId32"/>
    <p:sldId id="324" r:id="rId33"/>
    <p:sldId id="326" r:id="rId34"/>
    <p:sldId id="327" r:id="rId35"/>
    <p:sldId id="328" r:id="rId36"/>
    <p:sldId id="329" r:id="rId37"/>
  </p:sldIdLst>
  <p:sldSz cx="12207875" cy="9217025"/>
  <p:notesSz cx="6858000" cy="9144000"/>
  <p:defaultTextStyle>
    <a:defPPr>
      <a:defRPr lang="en-US"/>
    </a:defPPr>
    <a:lvl1pPr marL="0" algn="l" defTabSz="612099" rtl="0" eaLnBrk="1" latinLnBrk="0" hangingPunct="1">
      <a:defRPr sz="2400" kern="1200">
        <a:solidFill>
          <a:schemeClr val="tx1"/>
        </a:solidFill>
        <a:latin typeface="+mn-lt"/>
        <a:ea typeface="+mn-ea"/>
        <a:cs typeface="+mn-cs"/>
      </a:defRPr>
    </a:lvl1pPr>
    <a:lvl2pPr marL="612099" algn="l" defTabSz="612099" rtl="0" eaLnBrk="1" latinLnBrk="0" hangingPunct="1">
      <a:defRPr sz="2400" kern="1200">
        <a:solidFill>
          <a:schemeClr val="tx1"/>
        </a:solidFill>
        <a:latin typeface="+mn-lt"/>
        <a:ea typeface="+mn-ea"/>
        <a:cs typeface="+mn-cs"/>
      </a:defRPr>
    </a:lvl2pPr>
    <a:lvl3pPr marL="1224199" algn="l" defTabSz="612099" rtl="0" eaLnBrk="1" latinLnBrk="0" hangingPunct="1">
      <a:defRPr sz="2400" kern="1200">
        <a:solidFill>
          <a:schemeClr val="tx1"/>
        </a:solidFill>
        <a:latin typeface="+mn-lt"/>
        <a:ea typeface="+mn-ea"/>
        <a:cs typeface="+mn-cs"/>
      </a:defRPr>
    </a:lvl3pPr>
    <a:lvl4pPr marL="1836298" algn="l" defTabSz="612099" rtl="0" eaLnBrk="1" latinLnBrk="0" hangingPunct="1">
      <a:defRPr sz="2400" kern="1200">
        <a:solidFill>
          <a:schemeClr val="tx1"/>
        </a:solidFill>
        <a:latin typeface="+mn-lt"/>
        <a:ea typeface="+mn-ea"/>
        <a:cs typeface="+mn-cs"/>
      </a:defRPr>
    </a:lvl4pPr>
    <a:lvl5pPr marL="2448397" algn="l" defTabSz="612099" rtl="0" eaLnBrk="1" latinLnBrk="0" hangingPunct="1">
      <a:defRPr sz="2400" kern="1200">
        <a:solidFill>
          <a:schemeClr val="tx1"/>
        </a:solidFill>
        <a:latin typeface="+mn-lt"/>
        <a:ea typeface="+mn-ea"/>
        <a:cs typeface="+mn-cs"/>
      </a:defRPr>
    </a:lvl5pPr>
    <a:lvl6pPr marL="3060497" algn="l" defTabSz="612099" rtl="0" eaLnBrk="1" latinLnBrk="0" hangingPunct="1">
      <a:defRPr sz="2400" kern="1200">
        <a:solidFill>
          <a:schemeClr val="tx1"/>
        </a:solidFill>
        <a:latin typeface="+mn-lt"/>
        <a:ea typeface="+mn-ea"/>
        <a:cs typeface="+mn-cs"/>
      </a:defRPr>
    </a:lvl6pPr>
    <a:lvl7pPr marL="3672596" algn="l" defTabSz="612099" rtl="0" eaLnBrk="1" latinLnBrk="0" hangingPunct="1">
      <a:defRPr sz="2400" kern="1200">
        <a:solidFill>
          <a:schemeClr val="tx1"/>
        </a:solidFill>
        <a:latin typeface="+mn-lt"/>
        <a:ea typeface="+mn-ea"/>
        <a:cs typeface="+mn-cs"/>
      </a:defRPr>
    </a:lvl7pPr>
    <a:lvl8pPr marL="4284696" algn="l" defTabSz="612099" rtl="0" eaLnBrk="1" latinLnBrk="0" hangingPunct="1">
      <a:defRPr sz="2400" kern="1200">
        <a:solidFill>
          <a:schemeClr val="tx1"/>
        </a:solidFill>
        <a:latin typeface="+mn-lt"/>
        <a:ea typeface="+mn-ea"/>
        <a:cs typeface="+mn-cs"/>
      </a:defRPr>
    </a:lvl8pPr>
    <a:lvl9pPr marL="4896795" algn="l" defTabSz="61209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3">
          <p15:clr>
            <a:srgbClr val="A4A3A4"/>
          </p15:clr>
        </p15:guide>
        <p15:guide id="2" pos="3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39" d="100"/>
          <a:sy n="39" d="100"/>
        </p:scale>
        <p:origin x="596" y="36"/>
      </p:cViewPr>
      <p:guideLst>
        <p:guide orient="horz" pos="2903"/>
        <p:guide pos="384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A20D6-E50C-4783-A764-6C79A08BEB51}" type="doc">
      <dgm:prSet loTypeId="urn:microsoft.com/office/officeart/2005/8/layout/chevron1" loCatId="process" qsTypeId="urn:microsoft.com/office/officeart/2005/8/quickstyle/simple1" qsCatId="simple" csTypeId="urn:microsoft.com/office/officeart/2005/8/colors/accent1_2" csCatId="accent1" phldr="1"/>
      <dgm:spPr/>
    </dgm:pt>
    <dgm:pt modelId="{76798117-FC98-4B0E-BF7B-B5FFE77B0ABA}">
      <dgm:prSet phldrT="[Text]"/>
      <dgm:spPr/>
      <dgm:t>
        <a:bodyPr/>
        <a:lstStyle/>
        <a:p>
          <a:r>
            <a:rPr lang="en-NZ" dirty="0"/>
            <a:t>Emerging career</a:t>
          </a:r>
        </a:p>
      </dgm:t>
    </dgm:pt>
    <dgm:pt modelId="{95677412-801A-4EC5-B1BD-3FCDCC6F5069}" type="parTrans" cxnId="{2A7D4E05-5B5F-48FA-8786-0F93CB86BF58}">
      <dgm:prSet/>
      <dgm:spPr/>
      <dgm:t>
        <a:bodyPr/>
        <a:lstStyle/>
        <a:p>
          <a:endParaRPr lang="en-NZ"/>
        </a:p>
      </dgm:t>
    </dgm:pt>
    <dgm:pt modelId="{74F0BAE8-CA46-4EBB-A77B-5D90D2EF8E85}" type="sibTrans" cxnId="{2A7D4E05-5B5F-48FA-8786-0F93CB86BF58}">
      <dgm:prSet/>
      <dgm:spPr/>
      <dgm:t>
        <a:bodyPr/>
        <a:lstStyle/>
        <a:p>
          <a:endParaRPr lang="en-NZ"/>
        </a:p>
      </dgm:t>
    </dgm:pt>
    <dgm:pt modelId="{BABF31F9-C003-4E73-A0B6-FA0DE8366DDA}">
      <dgm:prSet phldrT="[Text]"/>
      <dgm:spPr/>
      <dgm:t>
        <a:bodyPr/>
        <a:lstStyle/>
        <a:p>
          <a:r>
            <a:rPr lang="en-NZ" dirty="0"/>
            <a:t>Early-mid career</a:t>
          </a:r>
        </a:p>
      </dgm:t>
    </dgm:pt>
    <dgm:pt modelId="{200EF65A-C3F5-4A6B-9A7B-50FD396E207B}" type="parTrans" cxnId="{E1F962AD-216D-4E5D-A717-9A9706C48E13}">
      <dgm:prSet/>
      <dgm:spPr/>
      <dgm:t>
        <a:bodyPr/>
        <a:lstStyle/>
        <a:p>
          <a:endParaRPr lang="en-NZ"/>
        </a:p>
      </dgm:t>
    </dgm:pt>
    <dgm:pt modelId="{5DB8118E-6D72-4055-B921-6266EDE01651}" type="sibTrans" cxnId="{E1F962AD-216D-4E5D-A717-9A9706C48E13}">
      <dgm:prSet/>
      <dgm:spPr/>
      <dgm:t>
        <a:bodyPr/>
        <a:lstStyle/>
        <a:p>
          <a:endParaRPr lang="en-NZ"/>
        </a:p>
      </dgm:t>
    </dgm:pt>
    <dgm:pt modelId="{34598EE1-904B-4DD6-8652-A9FDF4B90F3C}">
      <dgm:prSet phldrT="[Text]"/>
      <dgm:spPr/>
      <dgm:t>
        <a:bodyPr/>
        <a:lstStyle/>
        <a:p>
          <a:r>
            <a:rPr lang="en-NZ" dirty="0"/>
            <a:t>Later career</a:t>
          </a:r>
        </a:p>
      </dgm:t>
    </dgm:pt>
    <dgm:pt modelId="{250805A8-3699-4904-9363-3AA9D1D9BF9C}" type="parTrans" cxnId="{61012AA7-04F3-4452-A852-33DE03E90ED3}">
      <dgm:prSet/>
      <dgm:spPr/>
      <dgm:t>
        <a:bodyPr/>
        <a:lstStyle/>
        <a:p>
          <a:endParaRPr lang="en-NZ"/>
        </a:p>
      </dgm:t>
    </dgm:pt>
    <dgm:pt modelId="{C25B34AC-8B00-4973-B0DE-FC203D33E04A}" type="sibTrans" cxnId="{61012AA7-04F3-4452-A852-33DE03E90ED3}">
      <dgm:prSet/>
      <dgm:spPr/>
      <dgm:t>
        <a:bodyPr/>
        <a:lstStyle/>
        <a:p>
          <a:endParaRPr lang="en-NZ"/>
        </a:p>
      </dgm:t>
    </dgm:pt>
    <dgm:pt modelId="{0D8F17D5-24BE-4349-97C8-F13D647D6F9B}" type="pres">
      <dgm:prSet presAssocID="{B07A20D6-E50C-4783-A764-6C79A08BEB51}" presName="Name0" presStyleCnt="0">
        <dgm:presLayoutVars>
          <dgm:dir/>
          <dgm:animLvl val="lvl"/>
          <dgm:resizeHandles val="exact"/>
        </dgm:presLayoutVars>
      </dgm:prSet>
      <dgm:spPr/>
    </dgm:pt>
    <dgm:pt modelId="{81DDEE4A-A555-4D20-9599-2BA15D4FFF6C}" type="pres">
      <dgm:prSet presAssocID="{76798117-FC98-4B0E-BF7B-B5FFE77B0ABA}" presName="parTxOnly" presStyleLbl="node1" presStyleIdx="0" presStyleCnt="3" custLinFactNeighborY="6282">
        <dgm:presLayoutVars>
          <dgm:chMax val="0"/>
          <dgm:chPref val="0"/>
          <dgm:bulletEnabled val="1"/>
        </dgm:presLayoutVars>
      </dgm:prSet>
      <dgm:spPr/>
      <dgm:t>
        <a:bodyPr/>
        <a:lstStyle/>
        <a:p>
          <a:endParaRPr lang="en-US"/>
        </a:p>
      </dgm:t>
    </dgm:pt>
    <dgm:pt modelId="{D83AAFC9-B2BC-4B5E-9D03-ECA65CB22917}" type="pres">
      <dgm:prSet presAssocID="{74F0BAE8-CA46-4EBB-A77B-5D90D2EF8E85}" presName="parTxOnlySpace" presStyleCnt="0"/>
      <dgm:spPr/>
    </dgm:pt>
    <dgm:pt modelId="{3C3EBD6B-8AAC-4E55-B39B-B7C0CDB89C28}" type="pres">
      <dgm:prSet presAssocID="{BABF31F9-C003-4E73-A0B6-FA0DE8366DDA}" presName="parTxOnly" presStyleLbl="node1" presStyleIdx="1" presStyleCnt="3">
        <dgm:presLayoutVars>
          <dgm:chMax val="0"/>
          <dgm:chPref val="0"/>
          <dgm:bulletEnabled val="1"/>
        </dgm:presLayoutVars>
      </dgm:prSet>
      <dgm:spPr/>
      <dgm:t>
        <a:bodyPr/>
        <a:lstStyle/>
        <a:p>
          <a:endParaRPr lang="en-US"/>
        </a:p>
      </dgm:t>
    </dgm:pt>
    <dgm:pt modelId="{48588B51-F6CD-4708-97A9-F70FBE218D42}" type="pres">
      <dgm:prSet presAssocID="{5DB8118E-6D72-4055-B921-6266EDE01651}" presName="parTxOnlySpace" presStyleCnt="0"/>
      <dgm:spPr/>
    </dgm:pt>
    <dgm:pt modelId="{FB9BC58C-CE61-4BF8-BE51-CAF5DAE27C50}" type="pres">
      <dgm:prSet presAssocID="{34598EE1-904B-4DD6-8652-A9FDF4B90F3C}" presName="parTxOnly" presStyleLbl="node1" presStyleIdx="2" presStyleCnt="3">
        <dgm:presLayoutVars>
          <dgm:chMax val="0"/>
          <dgm:chPref val="0"/>
          <dgm:bulletEnabled val="1"/>
        </dgm:presLayoutVars>
      </dgm:prSet>
      <dgm:spPr/>
      <dgm:t>
        <a:bodyPr/>
        <a:lstStyle/>
        <a:p>
          <a:endParaRPr lang="en-US"/>
        </a:p>
      </dgm:t>
    </dgm:pt>
  </dgm:ptLst>
  <dgm:cxnLst>
    <dgm:cxn modelId="{2A7D4E05-5B5F-48FA-8786-0F93CB86BF58}" srcId="{B07A20D6-E50C-4783-A764-6C79A08BEB51}" destId="{76798117-FC98-4B0E-BF7B-B5FFE77B0ABA}" srcOrd="0" destOrd="0" parTransId="{95677412-801A-4EC5-B1BD-3FCDCC6F5069}" sibTransId="{74F0BAE8-CA46-4EBB-A77B-5D90D2EF8E85}"/>
    <dgm:cxn modelId="{61012AA7-04F3-4452-A852-33DE03E90ED3}" srcId="{B07A20D6-E50C-4783-A764-6C79A08BEB51}" destId="{34598EE1-904B-4DD6-8652-A9FDF4B90F3C}" srcOrd="2" destOrd="0" parTransId="{250805A8-3699-4904-9363-3AA9D1D9BF9C}" sibTransId="{C25B34AC-8B00-4973-B0DE-FC203D33E04A}"/>
    <dgm:cxn modelId="{E1F962AD-216D-4E5D-A717-9A9706C48E13}" srcId="{B07A20D6-E50C-4783-A764-6C79A08BEB51}" destId="{BABF31F9-C003-4E73-A0B6-FA0DE8366DDA}" srcOrd="1" destOrd="0" parTransId="{200EF65A-C3F5-4A6B-9A7B-50FD396E207B}" sibTransId="{5DB8118E-6D72-4055-B921-6266EDE01651}"/>
    <dgm:cxn modelId="{AE34A46E-1802-412E-A2E7-4692CA65AF61}" type="presOf" srcId="{B07A20D6-E50C-4783-A764-6C79A08BEB51}" destId="{0D8F17D5-24BE-4349-97C8-F13D647D6F9B}" srcOrd="0" destOrd="0" presId="urn:microsoft.com/office/officeart/2005/8/layout/chevron1"/>
    <dgm:cxn modelId="{2B0159FC-196B-4FC2-BE3C-9EB464E9A9C6}" type="presOf" srcId="{34598EE1-904B-4DD6-8652-A9FDF4B90F3C}" destId="{FB9BC58C-CE61-4BF8-BE51-CAF5DAE27C50}" srcOrd="0" destOrd="0" presId="urn:microsoft.com/office/officeart/2005/8/layout/chevron1"/>
    <dgm:cxn modelId="{4B5A1CBE-A0A5-4D86-90F5-85536DE37D1E}" type="presOf" srcId="{BABF31F9-C003-4E73-A0B6-FA0DE8366DDA}" destId="{3C3EBD6B-8AAC-4E55-B39B-B7C0CDB89C28}" srcOrd="0" destOrd="0" presId="urn:microsoft.com/office/officeart/2005/8/layout/chevron1"/>
    <dgm:cxn modelId="{E8FB52DF-C423-42A3-9CD1-6D8741C1F030}" type="presOf" srcId="{76798117-FC98-4B0E-BF7B-B5FFE77B0ABA}" destId="{81DDEE4A-A555-4D20-9599-2BA15D4FFF6C}" srcOrd="0" destOrd="0" presId="urn:microsoft.com/office/officeart/2005/8/layout/chevron1"/>
    <dgm:cxn modelId="{D91B9CBC-071A-4A68-9764-0DDAA647B6E7}" type="presParOf" srcId="{0D8F17D5-24BE-4349-97C8-F13D647D6F9B}" destId="{81DDEE4A-A555-4D20-9599-2BA15D4FFF6C}" srcOrd="0" destOrd="0" presId="urn:microsoft.com/office/officeart/2005/8/layout/chevron1"/>
    <dgm:cxn modelId="{F7DD19FE-185D-4C74-AB34-B586F4621015}" type="presParOf" srcId="{0D8F17D5-24BE-4349-97C8-F13D647D6F9B}" destId="{D83AAFC9-B2BC-4B5E-9D03-ECA65CB22917}" srcOrd="1" destOrd="0" presId="urn:microsoft.com/office/officeart/2005/8/layout/chevron1"/>
    <dgm:cxn modelId="{BE132CFA-287F-4F93-AF80-B3CED77E2CD1}" type="presParOf" srcId="{0D8F17D5-24BE-4349-97C8-F13D647D6F9B}" destId="{3C3EBD6B-8AAC-4E55-B39B-B7C0CDB89C28}" srcOrd="2" destOrd="0" presId="urn:microsoft.com/office/officeart/2005/8/layout/chevron1"/>
    <dgm:cxn modelId="{35A8BD56-C7D6-47B7-B029-3C086117CE9B}" type="presParOf" srcId="{0D8F17D5-24BE-4349-97C8-F13D647D6F9B}" destId="{48588B51-F6CD-4708-97A9-F70FBE218D42}" srcOrd="3" destOrd="0" presId="urn:microsoft.com/office/officeart/2005/8/layout/chevron1"/>
    <dgm:cxn modelId="{E9A75B8D-1C3B-4563-8510-E2EEC05F58DA}" type="presParOf" srcId="{0D8F17D5-24BE-4349-97C8-F13D647D6F9B}" destId="{FB9BC58C-CE61-4BF8-BE51-CAF5DAE27C5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DEE4A-A555-4D20-9599-2BA15D4FFF6C}">
      <dsp:nvSpPr>
        <dsp:cNvPr id="0" name=""/>
        <dsp:cNvSpPr/>
      </dsp:nvSpPr>
      <dsp:spPr>
        <a:xfrm>
          <a:off x="2533" y="0"/>
          <a:ext cx="3086206" cy="96135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NZ" sz="3100" kern="1200" dirty="0"/>
            <a:t>Emerging career</a:t>
          </a:r>
        </a:p>
      </dsp:txBody>
      <dsp:txXfrm>
        <a:off x="483212" y="0"/>
        <a:ext cx="2124849" cy="961357"/>
      </dsp:txXfrm>
    </dsp:sp>
    <dsp:sp modelId="{3C3EBD6B-8AAC-4E55-B39B-B7C0CDB89C28}">
      <dsp:nvSpPr>
        <dsp:cNvPr id="0" name=""/>
        <dsp:cNvSpPr/>
      </dsp:nvSpPr>
      <dsp:spPr>
        <a:xfrm>
          <a:off x="2780118" y="0"/>
          <a:ext cx="3086206" cy="96135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NZ" sz="3100" kern="1200" dirty="0"/>
            <a:t>Early-mid career</a:t>
          </a:r>
        </a:p>
      </dsp:txBody>
      <dsp:txXfrm>
        <a:off x="3260797" y="0"/>
        <a:ext cx="2124849" cy="961357"/>
      </dsp:txXfrm>
    </dsp:sp>
    <dsp:sp modelId="{FB9BC58C-CE61-4BF8-BE51-CAF5DAE27C50}">
      <dsp:nvSpPr>
        <dsp:cNvPr id="0" name=""/>
        <dsp:cNvSpPr/>
      </dsp:nvSpPr>
      <dsp:spPr>
        <a:xfrm>
          <a:off x="5557704" y="0"/>
          <a:ext cx="3086206" cy="96135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NZ" sz="3100" kern="1200" dirty="0"/>
            <a:t>Later career</a:t>
          </a:r>
        </a:p>
      </dsp:txBody>
      <dsp:txXfrm>
        <a:off x="6038383" y="0"/>
        <a:ext cx="2124849" cy="9613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951A7-54BE-4D9D-BEB5-C5B12D09A7C4}" type="datetimeFigureOut">
              <a:rPr lang="en-NZ" smtClean="0"/>
              <a:pPr/>
              <a:t>5/03/2020</a:t>
            </a:fld>
            <a:endParaRPr lang="en-NZ"/>
          </a:p>
        </p:txBody>
      </p:sp>
      <p:sp>
        <p:nvSpPr>
          <p:cNvPr id="4" name="Slide Image Placeholder 3"/>
          <p:cNvSpPr>
            <a:spLocks noGrp="1" noRot="1" noChangeAspect="1"/>
          </p:cNvSpPr>
          <p:nvPr>
            <p:ph type="sldImg" idx="2"/>
          </p:nvPr>
        </p:nvSpPr>
        <p:spPr>
          <a:xfrm>
            <a:off x="1385888" y="1143000"/>
            <a:ext cx="408622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8FA5E-A328-47A8-BE76-420F11041014}" type="slidenum">
              <a:rPr lang="en-NZ" smtClean="0"/>
              <a:pPr/>
              <a:t>‹#›</a:t>
            </a:fld>
            <a:endParaRPr lang="en-NZ"/>
          </a:p>
        </p:txBody>
      </p:sp>
    </p:spTree>
    <p:extLst>
      <p:ext uri="{BB962C8B-B14F-4D97-AF65-F5344CB8AC3E}">
        <p14:creationId xmlns:p14="http://schemas.microsoft.com/office/powerpoint/2010/main" val="275110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5</a:t>
            </a:fld>
            <a:endParaRPr lang="en-NZ"/>
          </a:p>
        </p:txBody>
      </p:sp>
    </p:spTree>
    <p:extLst>
      <p:ext uri="{BB962C8B-B14F-4D97-AF65-F5344CB8AC3E}">
        <p14:creationId xmlns:p14="http://schemas.microsoft.com/office/powerpoint/2010/main" val="731778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15</a:t>
            </a:fld>
            <a:endParaRPr lang="en-NZ"/>
          </a:p>
        </p:txBody>
      </p:sp>
    </p:spTree>
    <p:extLst>
      <p:ext uri="{BB962C8B-B14F-4D97-AF65-F5344CB8AC3E}">
        <p14:creationId xmlns:p14="http://schemas.microsoft.com/office/powerpoint/2010/main" val="319456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16</a:t>
            </a:fld>
            <a:endParaRPr lang="en-NZ"/>
          </a:p>
        </p:txBody>
      </p:sp>
    </p:spTree>
    <p:extLst>
      <p:ext uri="{BB962C8B-B14F-4D97-AF65-F5344CB8AC3E}">
        <p14:creationId xmlns:p14="http://schemas.microsoft.com/office/powerpoint/2010/main" val="304067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17</a:t>
            </a:fld>
            <a:endParaRPr lang="en-NZ"/>
          </a:p>
        </p:txBody>
      </p:sp>
    </p:spTree>
    <p:extLst>
      <p:ext uri="{BB962C8B-B14F-4D97-AF65-F5344CB8AC3E}">
        <p14:creationId xmlns:p14="http://schemas.microsoft.com/office/powerpoint/2010/main" val="1413571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18</a:t>
            </a:fld>
            <a:endParaRPr lang="en-NZ"/>
          </a:p>
        </p:txBody>
      </p:sp>
    </p:spTree>
    <p:extLst>
      <p:ext uri="{BB962C8B-B14F-4D97-AF65-F5344CB8AC3E}">
        <p14:creationId xmlns:p14="http://schemas.microsoft.com/office/powerpoint/2010/main" val="1490088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19</a:t>
            </a:fld>
            <a:endParaRPr lang="en-NZ"/>
          </a:p>
        </p:txBody>
      </p:sp>
    </p:spTree>
    <p:extLst>
      <p:ext uri="{BB962C8B-B14F-4D97-AF65-F5344CB8AC3E}">
        <p14:creationId xmlns:p14="http://schemas.microsoft.com/office/powerpoint/2010/main" val="3433205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20</a:t>
            </a:fld>
            <a:endParaRPr lang="en-NZ"/>
          </a:p>
        </p:txBody>
      </p:sp>
    </p:spTree>
    <p:extLst>
      <p:ext uri="{BB962C8B-B14F-4D97-AF65-F5344CB8AC3E}">
        <p14:creationId xmlns:p14="http://schemas.microsoft.com/office/powerpoint/2010/main" val="365231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21</a:t>
            </a:fld>
            <a:endParaRPr lang="en-NZ"/>
          </a:p>
        </p:txBody>
      </p:sp>
    </p:spTree>
    <p:extLst>
      <p:ext uri="{BB962C8B-B14F-4D97-AF65-F5344CB8AC3E}">
        <p14:creationId xmlns:p14="http://schemas.microsoft.com/office/powerpoint/2010/main" val="3279743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22</a:t>
            </a:fld>
            <a:endParaRPr lang="en-NZ"/>
          </a:p>
        </p:txBody>
      </p:sp>
    </p:spTree>
    <p:extLst>
      <p:ext uri="{BB962C8B-B14F-4D97-AF65-F5344CB8AC3E}">
        <p14:creationId xmlns:p14="http://schemas.microsoft.com/office/powerpoint/2010/main" val="4029456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23</a:t>
            </a:fld>
            <a:endParaRPr lang="en-NZ"/>
          </a:p>
        </p:txBody>
      </p:sp>
    </p:spTree>
    <p:extLst>
      <p:ext uri="{BB962C8B-B14F-4D97-AF65-F5344CB8AC3E}">
        <p14:creationId xmlns:p14="http://schemas.microsoft.com/office/powerpoint/2010/main" val="140031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24</a:t>
            </a:fld>
            <a:endParaRPr lang="en-NZ"/>
          </a:p>
        </p:txBody>
      </p:sp>
    </p:spTree>
    <p:extLst>
      <p:ext uri="{BB962C8B-B14F-4D97-AF65-F5344CB8AC3E}">
        <p14:creationId xmlns:p14="http://schemas.microsoft.com/office/powerpoint/2010/main" val="56622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6</a:t>
            </a:fld>
            <a:endParaRPr lang="en-NZ"/>
          </a:p>
        </p:txBody>
      </p:sp>
    </p:spTree>
    <p:extLst>
      <p:ext uri="{BB962C8B-B14F-4D97-AF65-F5344CB8AC3E}">
        <p14:creationId xmlns:p14="http://schemas.microsoft.com/office/powerpoint/2010/main" val="1042307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25</a:t>
            </a:fld>
            <a:endParaRPr lang="en-NZ"/>
          </a:p>
        </p:txBody>
      </p:sp>
    </p:spTree>
    <p:extLst>
      <p:ext uri="{BB962C8B-B14F-4D97-AF65-F5344CB8AC3E}">
        <p14:creationId xmlns:p14="http://schemas.microsoft.com/office/powerpoint/2010/main" val="2015515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26</a:t>
            </a:fld>
            <a:endParaRPr lang="en-NZ"/>
          </a:p>
        </p:txBody>
      </p:sp>
    </p:spTree>
    <p:extLst>
      <p:ext uri="{BB962C8B-B14F-4D97-AF65-F5344CB8AC3E}">
        <p14:creationId xmlns:p14="http://schemas.microsoft.com/office/powerpoint/2010/main" val="3975331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27</a:t>
            </a:fld>
            <a:endParaRPr lang="en-NZ"/>
          </a:p>
        </p:txBody>
      </p:sp>
    </p:spTree>
    <p:extLst>
      <p:ext uri="{BB962C8B-B14F-4D97-AF65-F5344CB8AC3E}">
        <p14:creationId xmlns:p14="http://schemas.microsoft.com/office/powerpoint/2010/main" val="2964187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29</a:t>
            </a:fld>
            <a:endParaRPr lang="en-NZ"/>
          </a:p>
        </p:txBody>
      </p:sp>
    </p:spTree>
    <p:extLst>
      <p:ext uri="{BB962C8B-B14F-4D97-AF65-F5344CB8AC3E}">
        <p14:creationId xmlns:p14="http://schemas.microsoft.com/office/powerpoint/2010/main" val="2317429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30</a:t>
            </a:fld>
            <a:endParaRPr lang="en-NZ"/>
          </a:p>
        </p:txBody>
      </p:sp>
    </p:spTree>
    <p:extLst>
      <p:ext uri="{BB962C8B-B14F-4D97-AF65-F5344CB8AC3E}">
        <p14:creationId xmlns:p14="http://schemas.microsoft.com/office/powerpoint/2010/main" val="2329050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31</a:t>
            </a:fld>
            <a:endParaRPr lang="en-NZ"/>
          </a:p>
        </p:txBody>
      </p:sp>
    </p:spTree>
    <p:extLst>
      <p:ext uri="{BB962C8B-B14F-4D97-AF65-F5344CB8AC3E}">
        <p14:creationId xmlns:p14="http://schemas.microsoft.com/office/powerpoint/2010/main" val="1443821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32</a:t>
            </a:fld>
            <a:endParaRPr lang="en-NZ"/>
          </a:p>
        </p:txBody>
      </p:sp>
    </p:spTree>
    <p:extLst>
      <p:ext uri="{BB962C8B-B14F-4D97-AF65-F5344CB8AC3E}">
        <p14:creationId xmlns:p14="http://schemas.microsoft.com/office/powerpoint/2010/main" val="2239990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35</a:t>
            </a:fld>
            <a:endParaRPr lang="en-NZ"/>
          </a:p>
        </p:txBody>
      </p:sp>
    </p:spTree>
    <p:extLst>
      <p:ext uri="{BB962C8B-B14F-4D97-AF65-F5344CB8AC3E}">
        <p14:creationId xmlns:p14="http://schemas.microsoft.com/office/powerpoint/2010/main" val="28468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7</a:t>
            </a:fld>
            <a:endParaRPr lang="en-NZ"/>
          </a:p>
        </p:txBody>
      </p:sp>
    </p:spTree>
    <p:extLst>
      <p:ext uri="{BB962C8B-B14F-4D97-AF65-F5344CB8AC3E}">
        <p14:creationId xmlns:p14="http://schemas.microsoft.com/office/powerpoint/2010/main" val="210667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8</a:t>
            </a:fld>
            <a:endParaRPr lang="en-NZ"/>
          </a:p>
        </p:txBody>
      </p:sp>
    </p:spTree>
    <p:extLst>
      <p:ext uri="{BB962C8B-B14F-4D97-AF65-F5344CB8AC3E}">
        <p14:creationId xmlns:p14="http://schemas.microsoft.com/office/powerpoint/2010/main" val="264993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Focus</a:t>
            </a:r>
            <a:r>
              <a:rPr lang="en-NZ" baseline="0" dirty="0"/>
              <a:t> on career development</a:t>
            </a:r>
          </a:p>
          <a:p>
            <a:r>
              <a:rPr lang="en-NZ" baseline="0" dirty="0"/>
              <a:t>More likely to be awarded to someone who moving to a new institution with a new supervisor rather than someone continuing on from their PhD with same supervisor at the same institution.</a:t>
            </a:r>
          </a:p>
          <a:p>
            <a:r>
              <a:rPr lang="en-NZ" baseline="0" dirty="0"/>
              <a:t>This does not mean you can’t stay at the same institution. However, you have to argue strongly for why this would be the best choice </a:t>
            </a:r>
            <a:r>
              <a:rPr lang="en-NZ" baseline="0"/>
              <a:t>for your career.</a:t>
            </a:r>
            <a:endParaRPr lang="en-NZ" dirty="0"/>
          </a:p>
        </p:txBody>
      </p:sp>
      <p:sp>
        <p:nvSpPr>
          <p:cNvPr id="4" name="Slide Number Placeholder 3"/>
          <p:cNvSpPr>
            <a:spLocks noGrp="1"/>
          </p:cNvSpPr>
          <p:nvPr>
            <p:ph type="sldNum" sz="quarter" idx="10"/>
          </p:nvPr>
        </p:nvSpPr>
        <p:spPr/>
        <p:txBody>
          <a:bodyPr/>
          <a:lstStyle/>
          <a:p>
            <a:fld id="{E6BC5DF9-CE19-468B-BA79-E82A170F6691}" type="slidenum">
              <a:rPr lang="en-NZ" smtClean="0"/>
              <a:pPr/>
              <a:t>9</a:t>
            </a:fld>
            <a:endParaRPr lang="en-NZ"/>
          </a:p>
        </p:txBody>
      </p:sp>
    </p:spTree>
    <p:extLst>
      <p:ext uri="{BB962C8B-B14F-4D97-AF65-F5344CB8AC3E}">
        <p14:creationId xmlns:p14="http://schemas.microsoft.com/office/powerpoint/2010/main" val="52394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10</a:t>
            </a:fld>
            <a:endParaRPr lang="en-NZ"/>
          </a:p>
        </p:txBody>
      </p:sp>
    </p:spTree>
    <p:extLst>
      <p:ext uri="{BB962C8B-B14F-4D97-AF65-F5344CB8AC3E}">
        <p14:creationId xmlns:p14="http://schemas.microsoft.com/office/powerpoint/2010/main" val="400506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11</a:t>
            </a:fld>
            <a:endParaRPr lang="en-NZ"/>
          </a:p>
        </p:txBody>
      </p:sp>
    </p:spTree>
    <p:extLst>
      <p:ext uri="{BB962C8B-B14F-4D97-AF65-F5344CB8AC3E}">
        <p14:creationId xmlns:p14="http://schemas.microsoft.com/office/powerpoint/2010/main" val="232078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12</a:t>
            </a:fld>
            <a:endParaRPr lang="en-NZ"/>
          </a:p>
        </p:txBody>
      </p:sp>
    </p:spTree>
    <p:extLst>
      <p:ext uri="{BB962C8B-B14F-4D97-AF65-F5344CB8AC3E}">
        <p14:creationId xmlns:p14="http://schemas.microsoft.com/office/powerpoint/2010/main" val="1660196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6BC5DF9-CE19-468B-BA79-E82A170F6691}" type="slidenum">
              <a:rPr lang="en-NZ" smtClean="0"/>
              <a:pPr/>
              <a:t>13</a:t>
            </a:fld>
            <a:endParaRPr lang="en-NZ"/>
          </a:p>
        </p:txBody>
      </p:sp>
    </p:spTree>
    <p:extLst>
      <p:ext uri="{BB962C8B-B14F-4D97-AF65-F5344CB8AC3E}">
        <p14:creationId xmlns:p14="http://schemas.microsoft.com/office/powerpoint/2010/main" val="3230001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961" r="1043"/>
          <a:stretch/>
        </p:blipFill>
        <p:spPr>
          <a:xfrm>
            <a:off x="-1" y="-158763"/>
            <a:ext cx="12220245" cy="9411068"/>
          </a:xfrm>
          <a:prstGeom prst="rect">
            <a:avLst/>
          </a:prstGeom>
        </p:spPr>
      </p:pic>
      <p:sp>
        <p:nvSpPr>
          <p:cNvPr id="2" name="Title 1"/>
          <p:cNvSpPr>
            <a:spLocks noGrp="1"/>
          </p:cNvSpPr>
          <p:nvPr>
            <p:ph type="ctrTitle" hasCustomPrompt="1"/>
          </p:nvPr>
        </p:nvSpPr>
        <p:spPr>
          <a:xfrm>
            <a:off x="783671" y="2215141"/>
            <a:ext cx="6988350" cy="1975686"/>
          </a:xfrm>
        </p:spPr>
        <p:txBody>
          <a:bodyPr anchor="b" anchorCtr="0">
            <a:noAutofit/>
          </a:bodyPr>
          <a:lstStyle>
            <a:lvl1pPr algn="l">
              <a:lnSpc>
                <a:spcPts val="6480"/>
              </a:lnSpc>
              <a:defRPr sz="6200" b="1" i="0" baseline="0">
                <a:solidFill>
                  <a:schemeClr val="bg1"/>
                </a:solidFill>
                <a:effectLst>
                  <a:outerShdw blurRad="50800" dist="38100" dir="2700000" algn="tl" rotWithShape="0">
                    <a:srgbClr val="000000">
                      <a:alpha val="43000"/>
                    </a:srgbClr>
                  </a:outerShdw>
                </a:effectLst>
                <a:latin typeface="Calibri"/>
              </a:defRPr>
            </a:lvl1pPr>
          </a:lstStyle>
          <a:p>
            <a:r>
              <a:rPr lang="en-AU" dirty="0"/>
              <a:t>Headline </a:t>
            </a:r>
            <a:br>
              <a:rPr lang="en-AU" dirty="0"/>
            </a:br>
            <a:r>
              <a:rPr lang="en-AU" dirty="0"/>
              <a:t>goes here</a:t>
            </a:r>
            <a:endParaRPr lang="en-US" dirty="0"/>
          </a:p>
        </p:txBody>
      </p:sp>
      <p:sp>
        <p:nvSpPr>
          <p:cNvPr id="3" name="Subtitle 2"/>
          <p:cNvSpPr>
            <a:spLocks noGrp="1"/>
          </p:cNvSpPr>
          <p:nvPr>
            <p:ph type="subTitle" idx="1" hasCustomPrompt="1"/>
          </p:nvPr>
        </p:nvSpPr>
        <p:spPr>
          <a:xfrm>
            <a:off x="783671" y="4190827"/>
            <a:ext cx="6988350" cy="958404"/>
          </a:xfrm>
        </p:spPr>
        <p:txBody>
          <a:bodyPr anchor="t" anchorCtr="0">
            <a:noAutofit/>
          </a:bodyPr>
          <a:lstStyle>
            <a:lvl1pPr marL="0" indent="0" algn="l">
              <a:lnSpc>
                <a:spcPts val="2000"/>
              </a:lnSpc>
              <a:buNone/>
              <a:defRPr sz="2000" b="1" i="0" baseline="0">
                <a:solidFill>
                  <a:schemeClr val="bg1"/>
                </a:solidFill>
                <a:effectLst>
                  <a:outerShdw blurRad="50800" dist="38100" dir="2700000" algn="tl" rotWithShape="0">
                    <a:srgbClr val="000000">
                      <a:alpha val="43000"/>
                    </a:srgbClr>
                  </a:outerShdw>
                </a:effectLst>
                <a:latin typeface="Calibri"/>
              </a:defRPr>
            </a:lvl1pPr>
            <a:lvl2pPr marL="612099" indent="0" algn="ctr">
              <a:buNone/>
              <a:defRPr>
                <a:solidFill>
                  <a:schemeClr val="tx1">
                    <a:tint val="75000"/>
                  </a:schemeClr>
                </a:solidFill>
              </a:defRPr>
            </a:lvl2pPr>
            <a:lvl3pPr marL="1224199" indent="0" algn="ctr">
              <a:buNone/>
              <a:defRPr>
                <a:solidFill>
                  <a:schemeClr val="tx1">
                    <a:tint val="75000"/>
                  </a:schemeClr>
                </a:solidFill>
              </a:defRPr>
            </a:lvl3pPr>
            <a:lvl4pPr marL="1836298" indent="0" algn="ctr">
              <a:buNone/>
              <a:defRPr>
                <a:solidFill>
                  <a:schemeClr val="tx1">
                    <a:tint val="75000"/>
                  </a:schemeClr>
                </a:solidFill>
              </a:defRPr>
            </a:lvl4pPr>
            <a:lvl5pPr marL="2448397" indent="0" algn="ctr">
              <a:buNone/>
              <a:defRPr>
                <a:solidFill>
                  <a:schemeClr val="tx1">
                    <a:tint val="75000"/>
                  </a:schemeClr>
                </a:solidFill>
              </a:defRPr>
            </a:lvl5pPr>
            <a:lvl6pPr marL="3060497" indent="0" algn="ctr">
              <a:buNone/>
              <a:defRPr>
                <a:solidFill>
                  <a:schemeClr val="tx1">
                    <a:tint val="75000"/>
                  </a:schemeClr>
                </a:solidFill>
              </a:defRPr>
            </a:lvl6pPr>
            <a:lvl7pPr marL="3672596" indent="0" algn="ctr">
              <a:buNone/>
              <a:defRPr>
                <a:solidFill>
                  <a:schemeClr val="tx1">
                    <a:tint val="75000"/>
                  </a:schemeClr>
                </a:solidFill>
              </a:defRPr>
            </a:lvl7pPr>
            <a:lvl8pPr marL="4284696" indent="0" algn="ctr">
              <a:buNone/>
              <a:defRPr>
                <a:solidFill>
                  <a:schemeClr val="tx1">
                    <a:tint val="75000"/>
                  </a:schemeClr>
                </a:solidFill>
              </a:defRPr>
            </a:lvl8pPr>
            <a:lvl9pPr marL="4896795" indent="0" algn="ctr">
              <a:buNone/>
              <a:defRPr>
                <a:solidFill>
                  <a:schemeClr val="tx1">
                    <a:tint val="75000"/>
                  </a:schemeClr>
                </a:solidFill>
              </a:defRPr>
            </a:lvl9pPr>
          </a:lstStyle>
          <a:p>
            <a:r>
              <a:rPr lang="en-AU" dirty="0"/>
              <a:t>Subtitle line one</a:t>
            </a:r>
          </a:p>
          <a:p>
            <a:r>
              <a:rPr lang="en-AU" dirty="0"/>
              <a:t>Subtitle line two</a:t>
            </a:r>
            <a:endParaRPr lang="en-US" dirty="0"/>
          </a:p>
        </p:txBody>
      </p:sp>
      <p:cxnSp>
        <p:nvCxnSpPr>
          <p:cNvPr id="11" name="Straight Connector 10"/>
          <p:cNvCxnSpPr/>
          <p:nvPr userDrawn="1"/>
        </p:nvCxnSpPr>
        <p:spPr bwMode="white">
          <a:xfrm>
            <a:off x="922439" y="2040671"/>
            <a:ext cx="20236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r="3718"/>
          <a:stretch/>
        </p:blipFill>
        <p:spPr>
          <a:xfrm>
            <a:off x="6791793" y="6614791"/>
            <a:ext cx="5428452" cy="2600192"/>
          </a:xfrm>
          <a:prstGeom prst="rect">
            <a:avLst/>
          </a:prstGeom>
        </p:spPr>
      </p:pic>
    </p:spTree>
    <p:extLst>
      <p:ext uri="{BB962C8B-B14F-4D97-AF65-F5344CB8AC3E}">
        <p14:creationId xmlns:p14="http://schemas.microsoft.com/office/powerpoint/2010/main" val="370382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4" name="Straight Connector 13"/>
          <p:cNvCxnSpPr/>
          <p:nvPr userDrawn="1"/>
        </p:nvCxnSpPr>
        <p:spPr>
          <a:xfrm>
            <a:off x="675501" y="1844944"/>
            <a:ext cx="10921981" cy="0"/>
          </a:xfrm>
          <a:prstGeom prst="line">
            <a:avLst/>
          </a:prstGeom>
          <a:ln w="12700">
            <a:solidFill>
              <a:srgbClr val="D52B1E"/>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521096" y="656818"/>
            <a:ext cx="10987088" cy="1198048"/>
          </a:xfrm>
        </p:spPr>
        <p:txBody>
          <a:bodyPr anchor="b" anchorCtr="0">
            <a:normAutofit/>
          </a:bodyPr>
          <a:lstStyle>
            <a:lvl1pPr algn="l">
              <a:lnSpc>
                <a:spcPts val="6000"/>
              </a:lnSpc>
              <a:defRPr sz="5400" b="1" i="0" baseline="0">
                <a:latin typeface="Calibri"/>
              </a:defRPr>
            </a:lvl1pPr>
          </a:lstStyle>
          <a:p>
            <a:r>
              <a:rPr lang="en-AU" dirty="0"/>
              <a:t>Heading</a:t>
            </a:r>
            <a:endParaRPr lang="en-US" dirty="0"/>
          </a:p>
        </p:txBody>
      </p:sp>
      <p:sp>
        <p:nvSpPr>
          <p:cNvPr id="8" name="Text Placeholder 5"/>
          <p:cNvSpPr>
            <a:spLocks noGrp="1"/>
          </p:cNvSpPr>
          <p:nvPr>
            <p:ph type="body" sz="quarter" idx="11" hasCustomPrompt="1"/>
          </p:nvPr>
        </p:nvSpPr>
        <p:spPr>
          <a:xfrm>
            <a:off x="675501" y="2676525"/>
            <a:ext cx="7649121" cy="4845050"/>
          </a:xfrm>
        </p:spPr>
        <p:txBody>
          <a:bodyPr/>
          <a:lstStyle>
            <a:lvl1pPr marL="0" indent="0">
              <a:lnSpc>
                <a:spcPts val="1940"/>
              </a:lnSpc>
              <a:buFontTx/>
              <a:buNone/>
              <a:defRPr sz="1700">
                <a:solidFill>
                  <a:schemeClr val="tx1"/>
                </a:solidFill>
              </a:defRPr>
            </a:lvl1pPr>
            <a:lvl2pPr marL="0" indent="0">
              <a:buFontTx/>
              <a:buNone/>
              <a:defRPr sz="1700" baseline="0">
                <a:latin typeface="Calibri"/>
              </a:defRPr>
            </a:lvl2pPr>
            <a:lvl3pPr marL="414000" indent="-306000">
              <a:defRPr sz="1700" baseline="0">
                <a:latin typeface="Calibri"/>
              </a:defRPr>
            </a:lvl3pPr>
          </a:lstStyle>
          <a:p>
            <a:pPr lvl="0"/>
            <a:r>
              <a:rPr lang="en-AU" dirty="0"/>
              <a:t>Insert text here</a:t>
            </a:r>
          </a:p>
        </p:txBody>
      </p:sp>
    </p:spTree>
    <p:extLst>
      <p:ext uri="{BB962C8B-B14F-4D97-AF65-F5344CB8AC3E}">
        <p14:creationId xmlns:p14="http://schemas.microsoft.com/office/powerpoint/2010/main" val="104675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7021513" y="2676525"/>
            <a:ext cx="3459162" cy="4845050"/>
          </a:xfrm>
          <a:solidFill>
            <a:schemeClr val="bg1">
              <a:lumMod val="85000"/>
            </a:schemeClr>
          </a:solidFill>
        </p:spPr>
        <p:txBody>
          <a:bodyPr anchor="ctr" anchorCtr="0">
            <a:normAutofit/>
          </a:bodyPr>
          <a:lstStyle>
            <a:lvl1pPr marL="0" indent="0" algn="ctr">
              <a:buNone/>
              <a:defRPr sz="1400"/>
            </a:lvl1pPr>
          </a:lstStyle>
          <a:p>
            <a:r>
              <a:rPr lang="en-US" dirty="0"/>
              <a:t>Image</a:t>
            </a:r>
          </a:p>
        </p:txBody>
      </p:sp>
      <p:sp>
        <p:nvSpPr>
          <p:cNvPr id="11" name="Title 1"/>
          <p:cNvSpPr>
            <a:spLocks noGrp="1"/>
          </p:cNvSpPr>
          <p:nvPr>
            <p:ph type="title" hasCustomPrompt="1"/>
          </p:nvPr>
        </p:nvSpPr>
        <p:spPr>
          <a:xfrm>
            <a:off x="521096" y="656818"/>
            <a:ext cx="10987088" cy="1198048"/>
          </a:xfrm>
        </p:spPr>
        <p:txBody>
          <a:bodyPr anchor="b" anchorCtr="0">
            <a:normAutofit/>
          </a:bodyPr>
          <a:lstStyle>
            <a:lvl1pPr algn="l">
              <a:lnSpc>
                <a:spcPts val="6000"/>
              </a:lnSpc>
              <a:defRPr sz="5400" b="1" i="0" baseline="0">
                <a:latin typeface="Calibri"/>
              </a:defRPr>
            </a:lvl1pPr>
          </a:lstStyle>
          <a:p>
            <a:r>
              <a:rPr lang="en-AU" dirty="0"/>
              <a:t>Heading</a:t>
            </a:r>
            <a:endParaRPr lang="en-US" dirty="0"/>
          </a:p>
        </p:txBody>
      </p:sp>
      <p:cxnSp>
        <p:nvCxnSpPr>
          <p:cNvPr id="12" name="Straight Connector 11"/>
          <p:cNvCxnSpPr/>
          <p:nvPr userDrawn="1"/>
        </p:nvCxnSpPr>
        <p:spPr>
          <a:xfrm>
            <a:off x="675501" y="1844944"/>
            <a:ext cx="10921981" cy="0"/>
          </a:xfrm>
          <a:prstGeom prst="line">
            <a:avLst/>
          </a:prstGeom>
          <a:ln w="12700">
            <a:solidFill>
              <a:srgbClr val="D52B1E"/>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hasCustomPrompt="1"/>
          </p:nvPr>
        </p:nvSpPr>
        <p:spPr>
          <a:xfrm>
            <a:off x="675501" y="2676525"/>
            <a:ext cx="5814199" cy="4845050"/>
          </a:xfrm>
        </p:spPr>
        <p:txBody>
          <a:bodyPr/>
          <a:lstStyle>
            <a:lvl1pPr marL="0" indent="0">
              <a:lnSpc>
                <a:spcPts val="1940"/>
              </a:lnSpc>
              <a:buFontTx/>
              <a:buNone/>
              <a:defRPr sz="1700">
                <a:solidFill>
                  <a:schemeClr val="tx1"/>
                </a:solidFill>
              </a:defRPr>
            </a:lvl1pPr>
            <a:lvl2pPr marL="0" indent="0">
              <a:buFontTx/>
              <a:buNone/>
              <a:defRPr sz="1700" baseline="0">
                <a:latin typeface="Calibri"/>
              </a:defRPr>
            </a:lvl2pPr>
            <a:lvl3pPr marL="414000" indent="-306000">
              <a:defRPr sz="1700" baseline="0">
                <a:latin typeface="Calibri"/>
              </a:defRPr>
            </a:lvl3pPr>
          </a:lstStyle>
          <a:p>
            <a:pPr lvl="0"/>
            <a:r>
              <a:rPr lang="en-AU" dirty="0"/>
              <a:t>Insert text here</a:t>
            </a:r>
          </a:p>
        </p:txBody>
      </p:sp>
    </p:spTree>
    <p:extLst>
      <p:ext uri="{BB962C8B-B14F-4D97-AF65-F5344CB8AC3E}">
        <p14:creationId xmlns:p14="http://schemas.microsoft.com/office/powerpoint/2010/main" val="342750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Picture Placeholder 8"/>
          <p:cNvSpPr>
            <a:spLocks noGrp="1"/>
          </p:cNvSpPr>
          <p:nvPr>
            <p:ph type="pic" sz="quarter" idx="11" hasCustomPrompt="1"/>
          </p:nvPr>
        </p:nvSpPr>
        <p:spPr>
          <a:xfrm>
            <a:off x="675501" y="2676096"/>
            <a:ext cx="7109255" cy="4845050"/>
          </a:xfrm>
          <a:solidFill>
            <a:schemeClr val="bg1">
              <a:lumMod val="85000"/>
            </a:schemeClr>
          </a:solidFill>
        </p:spPr>
        <p:txBody>
          <a:bodyPr anchor="ctr" anchorCtr="0">
            <a:normAutofit/>
          </a:bodyPr>
          <a:lstStyle>
            <a:lvl1pPr marL="0" indent="0" algn="ctr">
              <a:buNone/>
              <a:defRPr sz="1400"/>
            </a:lvl1pPr>
          </a:lstStyle>
          <a:p>
            <a:r>
              <a:rPr lang="en-US" dirty="0"/>
              <a:t>Image</a:t>
            </a:r>
          </a:p>
        </p:txBody>
      </p:sp>
      <p:sp>
        <p:nvSpPr>
          <p:cNvPr id="9" name="Picture Placeholder 8"/>
          <p:cNvSpPr>
            <a:spLocks noGrp="1"/>
          </p:cNvSpPr>
          <p:nvPr>
            <p:ph type="pic" sz="quarter" idx="10" hasCustomPrompt="1"/>
          </p:nvPr>
        </p:nvSpPr>
        <p:spPr>
          <a:xfrm>
            <a:off x="8138320" y="2676525"/>
            <a:ext cx="3459162" cy="4845050"/>
          </a:xfrm>
          <a:solidFill>
            <a:schemeClr val="bg1">
              <a:lumMod val="85000"/>
            </a:schemeClr>
          </a:solidFill>
        </p:spPr>
        <p:txBody>
          <a:bodyPr anchor="ctr" anchorCtr="0">
            <a:normAutofit/>
          </a:bodyPr>
          <a:lstStyle>
            <a:lvl1pPr marL="0" indent="0" algn="ctr">
              <a:buNone/>
              <a:defRPr sz="1400"/>
            </a:lvl1pPr>
          </a:lstStyle>
          <a:p>
            <a:r>
              <a:rPr lang="en-US" dirty="0"/>
              <a:t>Image</a:t>
            </a:r>
          </a:p>
        </p:txBody>
      </p:sp>
      <p:sp>
        <p:nvSpPr>
          <p:cNvPr id="2" name="Title 1"/>
          <p:cNvSpPr>
            <a:spLocks noGrp="1"/>
          </p:cNvSpPr>
          <p:nvPr>
            <p:ph type="title" hasCustomPrompt="1"/>
          </p:nvPr>
        </p:nvSpPr>
        <p:spPr>
          <a:xfrm>
            <a:off x="521096" y="656818"/>
            <a:ext cx="10987088" cy="1198048"/>
          </a:xfrm>
        </p:spPr>
        <p:txBody>
          <a:bodyPr anchor="b" anchorCtr="0">
            <a:normAutofit/>
          </a:bodyPr>
          <a:lstStyle>
            <a:lvl1pPr algn="l">
              <a:lnSpc>
                <a:spcPts val="6000"/>
              </a:lnSpc>
              <a:defRPr sz="5400" b="1" i="0" baseline="0">
                <a:latin typeface="Calibri"/>
              </a:defRPr>
            </a:lvl1pPr>
          </a:lstStyle>
          <a:p>
            <a:r>
              <a:rPr lang="en-AU" dirty="0"/>
              <a:t>Heading</a:t>
            </a:r>
            <a:endParaRPr lang="en-US" dirty="0"/>
          </a:p>
        </p:txBody>
      </p:sp>
      <p:cxnSp>
        <p:nvCxnSpPr>
          <p:cNvPr id="8" name="Straight Connector 7"/>
          <p:cNvCxnSpPr/>
          <p:nvPr userDrawn="1"/>
        </p:nvCxnSpPr>
        <p:spPr>
          <a:xfrm>
            <a:off x="675501" y="1844944"/>
            <a:ext cx="10921981" cy="0"/>
          </a:xfrm>
          <a:prstGeom prst="line">
            <a:avLst/>
          </a:prstGeom>
          <a:ln w="12700">
            <a:solidFill>
              <a:srgbClr val="D52B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6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261556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1018" y="369109"/>
            <a:ext cx="9805839" cy="1529636"/>
          </a:xfrm>
        </p:spPr>
        <p:txBody>
          <a:bodyPr/>
          <a:lstStyle/>
          <a:p>
            <a:r>
              <a:rPr lang="en-US"/>
              <a:t>Click to edit Master title style</a:t>
            </a:r>
            <a:endParaRPr lang="en-NZ" dirty="0"/>
          </a:p>
        </p:txBody>
      </p:sp>
      <p:sp>
        <p:nvSpPr>
          <p:cNvPr id="3" name="Content Placeholder 2"/>
          <p:cNvSpPr>
            <a:spLocks noGrp="1"/>
          </p:cNvSpPr>
          <p:nvPr>
            <p:ph idx="1"/>
          </p:nvPr>
        </p:nvSpPr>
        <p:spPr/>
        <p:txBody>
          <a:bodyPr/>
          <a:lstStyle>
            <a:lvl1pPr marL="0" indent="0">
              <a:defRPr b="0"/>
            </a:lvl1pPr>
            <a:lvl3pPr marL="951643" indent="-474762">
              <a:buClr>
                <a:srgbClr val="881C55"/>
              </a:buClr>
              <a:buFont typeface="Wingdings" pitchFamily="2" charset="2"/>
              <a:buChar char="§"/>
              <a:defRPr sz="2670" b="0"/>
            </a:lvl3pPr>
            <a:lvl4pPr>
              <a:defRPr sz="3738">
                <a:solidFill>
                  <a:srgbClr val="881C55"/>
                </a:solidFill>
              </a:defRPr>
            </a:lvl4pPr>
            <a:lvl5pPr marL="476882" indent="-476882">
              <a:buFont typeface="Wingdings" pitchFamily="2" charset="2"/>
              <a:buChar char="§"/>
              <a:defRPr sz="320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89389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394" y="369108"/>
            <a:ext cx="10987088" cy="1536171"/>
          </a:xfrm>
          <a:prstGeom prst="rect">
            <a:avLst/>
          </a:prstGeom>
        </p:spPr>
        <p:txBody>
          <a:bodyPr vert="horz" lIns="122420" tIns="61210" rIns="122420" bIns="61210" rtlCol="0" anchor="ctr">
            <a:normAutofit/>
          </a:bodyPr>
          <a:lstStyle/>
          <a:p>
            <a:r>
              <a:rPr lang="en-US"/>
              <a:t>Click to edit Master title style</a:t>
            </a:r>
          </a:p>
        </p:txBody>
      </p:sp>
      <p:sp>
        <p:nvSpPr>
          <p:cNvPr id="3" name="Text Placeholder 2"/>
          <p:cNvSpPr>
            <a:spLocks noGrp="1"/>
          </p:cNvSpPr>
          <p:nvPr>
            <p:ph type="body" idx="1"/>
          </p:nvPr>
        </p:nvSpPr>
        <p:spPr>
          <a:xfrm>
            <a:off x="610394" y="2150640"/>
            <a:ext cx="10987088" cy="6082810"/>
          </a:xfrm>
          <a:prstGeom prst="rect">
            <a:avLst/>
          </a:prstGeom>
        </p:spPr>
        <p:txBody>
          <a:bodyPr vert="horz" lIns="122420" tIns="61210" rIns="122420" bIns="6121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0394" y="8542817"/>
            <a:ext cx="2848504" cy="490721"/>
          </a:xfrm>
          <a:prstGeom prst="rect">
            <a:avLst/>
          </a:prstGeom>
        </p:spPr>
        <p:txBody>
          <a:bodyPr vert="horz" lIns="122420" tIns="61210" rIns="122420" bIns="61210" rtlCol="0" anchor="ctr"/>
          <a:lstStyle>
            <a:lvl1pPr algn="l">
              <a:defRPr sz="1600">
                <a:solidFill>
                  <a:schemeClr val="tx1">
                    <a:tint val="75000"/>
                  </a:schemeClr>
                </a:solidFill>
              </a:defRPr>
            </a:lvl1pPr>
          </a:lstStyle>
          <a:p>
            <a:fld id="{855271BB-2BB2-3847-A63B-CF02749138E2}" type="datetimeFigureOut">
              <a:rPr lang="en-US" smtClean="0"/>
              <a:pPr/>
              <a:t>3/5/2020</a:t>
            </a:fld>
            <a:endParaRPr lang="en-US" dirty="0"/>
          </a:p>
        </p:txBody>
      </p:sp>
      <p:sp>
        <p:nvSpPr>
          <p:cNvPr id="5" name="Footer Placeholder 4"/>
          <p:cNvSpPr>
            <a:spLocks noGrp="1"/>
          </p:cNvSpPr>
          <p:nvPr>
            <p:ph type="ftr" sz="quarter" idx="3"/>
          </p:nvPr>
        </p:nvSpPr>
        <p:spPr>
          <a:xfrm>
            <a:off x="4171024" y="8542817"/>
            <a:ext cx="3865827" cy="490721"/>
          </a:xfrm>
          <a:prstGeom prst="rect">
            <a:avLst/>
          </a:prstGeom>
        </p:spPr>
        <p:txBody>
          <a:bodyPr vert="horz" lIns="122420" tIns="61210" rIns="122420" bIns="6121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48977" y="8542817"/>
            <a:ext cx="2848504" cy="490721"/>
          </a:xfrm>
          <a:prstGeom prst="rect">
            <a:avLst/>
          </a:prstGeom>
        </p:spPr>
        <p:txBody>
          <a:bodyPr vert="horz" lIns="122420" tIns="61210" rIns="122420" bIns="61210" rtlCol="0" anchor="ctr"/>
          <a:lstStyle>
            <a:lvl1pPr algn="r">
              <a:defRPr sz="1600">
                <a:solidFill>
                  <a:schemeClr val="tx1">
                    <a:tint val="75000"/>
                  </a:schemeClr>
                </a:solidFill>
              </a:defRPr>
            </a:lvl1pPr>
          </a:lstStyle>
          <a:p>
            <a:fld id="{70AFE2F4-7157-0041-B81F-B50C6B117BAA}" type="slidenum">
              <a:rPr lang="en-US" smtClean="0"/>
              <a:pPr/>
              <a:t>‹#›</a:t>
            </a:fld>
            <a:endParaRPr lang="en-US" dirty="0"/>
          </a:p>
        </p:txBody>
      </p:sp>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r="3996"/>
          <a:stretch/>
        </p:blipFill>
        <p:spPr>
          <a:xfrm>
            <a:off x="8633193" y="7511130"/>
            <a:ext cx="3571507" cy="1704308"/>
          </a:xfrm>
          <a:prstGeom prst="rect">
            <a:avLst/>
          </a:prstGeom>
        </p:spPr>
      </p:pic>
    </p:spTree>
    <p:extLst>
      <p:ext uri="{BB962C8B-B14F-4D97-AF65-F5344CB8AC3E}">
        <p14:creationId xmlns:p14="http://schemas.microsoft.com/office/powerpoint/2010/main" val="2072477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Lst>
  <p:txStyles>
    <p:titleStyle>
      <a:lvl1pPr algn="ctr" defTabSz="612099" rtl="0" eaLnBrk="1" latinLnBrk="0" hangingPunct="1">
        <a:spcBef>
          <a:spcPct val="0"/>
        </a:spcBef>
        <a:buNone/>
        <a:defRPr sz="5900" kern="1200">
          <a:solidFill>
            <a:schemeClr val="tx1"/>
          </a:solidFill>
          <a:latin typeface="+mj-lt"/>
          <a:ea typeface="+mj-ea"/>
          <a:cs typeface="+mj-cs"/>
        </a:defRPr>
      </a:lvl1pPr>
    </p:titleStyle>
    <p:bodyStyle>
      <a:lvl1pPr marL="459075" indent="-459075" algn="l" defTabSz="612099" rtl="0" eaLnBrk="1" latinLnBrk="0" hangingPunct="1">
        <a:spcBef>
          <a:spcPct val="20000"/>
        </a:spcBef>
        <a:buFont typeface="Arial"/>
        <a:buChar char="•"/>
        <a:defRPr sz="4300" kern="1200">
          <a:solidFill>
            <a:schemeClr val="tx1"/>
          </a:solidFill>
          <a:latin typeface="+mn-lt"/>
          <a:ea typeface="+mn-ea"/>
          <a:cs typeface="+mn-cs"/>
        </a:defRPr>
      </a:lvl1pPr>
      <a:lvl2pPr marL="994661" indent="-382562" algn="l" defTabSz="612099" rtl="0" eaLnBrk="1" latinLnBrk="0" hangingPunct="1">
        <a:spcBef>
          <a:spcPct val="20000"/>
        </a:spcBef>
        <a:buFont typeface="Arial"/>
        <a:buChar char="–"/>
        <a:defRPr sz="3700" kern="1200">
          <a:solidFill>
            <a:schemeClr val="tx1"/>
          </a:solidFill>
          <a:latin typeface="+mn-lt"/>
          <a:ea typeface="+mn-ea"/>
          <a:cs typeface="+mn-cs"/>
        </a:defRPr>
      </a:lvl2pPr>
      <a:lvl3pPr marL="1530248" indent="-306050" algn="l" defTabSz="612099" rtl="0" eaLnBrk="1" latinLnBrk="0" hangingPunct="1">
        <a:spcBef>
          <a:spcPct val="20000"/>
        </a:spcBef>
        <a:buFont typeface="Arial"/>
        <a:buChar char="•"/>
        <a:defRPr sz="3200" kern="1200">
          <a:solidFill>
            <a:schemeClr val="tx1"/>
          </a:solidFill>
          <a:latin typeface="+mn-lt"/>
          <a:ea typeface="+mn-ea"/>
          <a:cs typeface="+mn-cs"/>
        </a:defRPr>
      </a:lvl3pPr>
      <a:lvl4pPr marL="2142348" indent="-306050" algn="l" defTabSz="612099" rtl="0" eaLnBrk="1" latinLnBrk="0" hangingPunct="1">
        <a:spcBef>
          <a:spcPct val="20000"/>
        </a:spcBef>
        <a:buFont typeface="Arial"/>
        <a:buChar char="–"/>
        <a:defRPr sz="2700" kern="1200">
          <a:solidFill>
            <a:schemeClr val="tx1"/>
          </a:solidFill>
          <a:latin typeface="+mn-lt"/>
          <a:ea typeface="+mn-ea"/>
          <a:cs typeface="+mn-cs"/>
        </a:defRPr>
      </a:lvl4pPr>
      <a:lvl5pPr marL="2754447" indent="-306050" algn="l" defTabSz="612099" rtl="0" eaLnBrk="1" latinLnBrk="0" hangingPunct="1">
        <a:spcBef>
          <a:spcPct val="20000"/>
        </a:spcBef>
        <a:buFont typeface="Arial"/>
        <a:buChar char="»"/>
        <a:defRPr sz="2700" kern="1200">
          <a:solidFill>
            <a:schemeClr val="tx1"/>
          </a:solidFill>
          <a:latin typeface="+mn-lt"/>
          <a:ea typeface="+mn-ea"/>
          <a:cs typeface="+mn-cs"/>
        </a:defRPr>
      </a:lvl5pPr>
      <a:lvl6pPr marL="3366546" indent="-306050" algn="l" defTabSz="612099" rtl="0" eaLnBrk="1" latinLnBrk="0" hangingPunct="1">
        <a:spcBef>
          <a:spcPct val="20000"/>
        </a:spcBef>
        <a:buFont typeface="Arial"/>
        <a:buChar char="•"/>
        <a:defRPr sz="2700" kern="1200">
          <a:solidFill>
            <a:schemeClr val="tx1"/>
          </a:solidFill>
          <a:latin typeface="+mn-lt"/>
          <a:ea typeface="+mn-ea"/>
          <a:cs typeface="+mn-cs"/>
        </a:defRPr>
      </a:lvl6pPr>
      <a:lvl7pPr marL="3978646" indent="-306050" algn="l" defTabSz="612099" rtl="0" eaLnBrk="1" latinLnBrk="0" hangingPunct="1">
        <a:spcBef>
          <a:spcPct val="20000"/>
        </a:spcBef>
        <a:buFont typeface="Arial"/>
        <a:buChar char="•"/>
        <a:defRPr sz="2700" kern="1200">
          <a:solidFill>
            <a:schemeClr val="tx1"/>
          </a:solidFill>
          <a:latin typeface="+mn-lt"/>
          <a:ea typeface="+mn-ea"/>
          <a:cs typeface="+mn-cs"/>
        </a:defRPr>
      </a:lvl7pPr>
      <a:lvl8pPr marL="4590745" indent="-306050" algn="l" defTabSz="612099" rtl="0" eaLnBrk="1" latinLnBrk="0" hangingPunct="1">
        <a:spcBef>
          <a:spcPct val="20000"/>
        </a:spcBef>
        <a:buFont typeface="Arial"/>
        <a:buChar char="•"/>
        <a:defRPr sz="2700" kern="1200">
          <a:solidFill>
            <a:schemeClr val="tx1"/>
          </a:solidFill>
          <a:latin typeface="+mn-lt"/>
          <a:ea typeface="+mn-ea"/>
          <a:cs typeface="+mn-cs"/>
        </a:defRPr>
      </a:lvl8pPr>
      <a:lvl9pPr marL="5202845" indent="-306050" algn="l" defTabSz="61209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2099" rtl="0" eaLnBrk="1" latinLnBrk="0" hangingPunct="1">
        <a:defRPr sz="2400" kern="1200">
          <a:solidFill>
            <a:schemeClr val="tx1"/>
          </a:solidFill>
          <a:latin typeface="+mn-lt"/>
          <a:ea typeface="+mn-ea"/>
          <a:cs typeface="+mn-cs"/>
        </a:defRPr>
      </a:lvl1pPr>
      <a:lvl2pPr marL="612099" algn="l" defTabSz="612099" rtl="0" eaLnBrk="1" latinLnBrk="0" hangingPunct="1">
        <a:defRPr sz="2400" kern="1200">
          <a:solidFill>
            <a:schemeClr val="tx1"/>
          </a:solidFill>
          <a:latin typeface="+mn-lt"/>
          <a:ea typeface="+mn-ea"/>
          <a:cs typeface="+mn-cs"/>
        </a:defRPr>
      </a:lvl2pPr>
      <a:lvl3pPr marL="1224199" algn="l" defTabSz="612099" rtl="0" eaLnBrk="1" latinLnBrk="0" hangingPunct="1">
        <a:defRPr sz="2400" kern="1200">
          <a:solidFill>
            <a:schemeClr val="tx1"/>
          </a:solidFill>
          <a:latin typeface="+mn-lt"/>
          <a:ea typeface="+mn-ea"/>
          <a:cs typeface="+mn-cs"/>
        </a:defRPr>
      </a:lvl3pPr>
      <a:lvl4pPr marL="1836298" algn="l" defTabSz="612099" rtl="0" eaLnBrk="1" latinLnBrk="0" hangingPunct="1">
        <a:defRPr sz="2400" kern="1200">
          <a:solidFill>
            <a:schemeClr val="tx1"/>
          </a:solidFill>
          <a:latin typeface="+mn-lt"/>
          <a:ea typeface="+mn-ea"/>
          <a:cs typeface="+mn-cs"/>
        </a:defRPr>
      </a:lvl4pPr>
      <a:lvl5pPr marL="2448397" algn="l" defTabSz="612099" rtl="0" eaLnBrk="1" latinLnBrk="0" hangingPunct="1">
        <a:defRPr sz="2400" kern="1200">
          <a:solidFill>
            <a:schemeClr val="tx1"/>
          </a:solidFill>
          <a:latin typeface="+mn-lt"/>
          <a:ea typeface="+mn-ea"/>
          <a:cs typeface="+mn-cs"/>
        </a:defRPr>
      </a:lvl5pPr>
      <a:lvl6pPr marL="3060497" algn="l" defTabSz="612099" rtl="0" eaLnBrk="1" latinLnBrk="0" hangingPunct="1">
        <a:defRPr sz="2400" kern="1200">
          <a:solidFill>
            <a:schemeClr val="tx1"/>
          </a:solidFill>
          <a:latin typeface="+mn-lt"/>
          <a:ea typeface="+mn-ea"/>
          <a:cs typeface="+mn-cs"/>
        </a:defRPr>
      </a:lvl6pPr>
      <a:lvl7pPr marL="3672596" algn="l" defTabSz="612099" rtl="0" eaLnBrk="1" latinLnBrk="0" hangingPunct="1">
        <a:defRPr sz="2400" kern="1200">
          <a:solidFill>
            <a:schemeClr val="tx1"/>
          </a:solidFill>
          <a:latin typeface="+mn-lt"/>
          <a:ea typeface="+mn-ea"/>
          <a:cs typeface="+mn-cs"/>
        </a:defRPr>
      </a:lvl7pPr>
      <a:lvl8pPr marL="4284696" algn="l" defTabSz="612099" rtl="0" eaLnBrk="1" latinLnBrk="0" hangingPunct="1">
        <a:defRPr sz="2400" kern="1200">
          <a:solidFill>
            <a:schemeClr val="tx1"/>
          </a:solidFill>
          <a:latin typeface="+mn-lt"/>
          <a:ea typeface="+mn-ea"/>
          <a:cs typeface="+mn-cs"/>
        </a:defRPr>
      </a:lvl8pPr>
      <a:lvl9pPr marL="4896795" algn="l" defTabSz="61209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12.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hyperlink" Target="https://royalsociety.org.nz/what-we-do/funds-and-opportunities/rutherford-discovery-fellowships/" TargetMode="External"/><Relationship Id="rId9"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royalsociety.org.nz/what-we-do/funds-and-opportunities/catalyst-fund/catalyst-leaders/current-open-call/"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s://royalsociety.org.nz/what-we-do/funds-and-opportunities/catalyst-fund/catalyst-leaders/current-open-call/" TargetMode="External"/><Relationship Id="rId3" Type="http://schemas.openxmlformats.org/officeDocument/2006/relationships/hyperlink" Target="mailto:rutherford.discovery@royalsociety.org.nz" TargetMode="External"/><Relationship Id="rId7" Type="http://schemas.openxmlformats.org/officeDocument/2006/relationships/hyperlink" Target="mailto:International.Applications@royalsociety.org.nz"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royalsociety.org.nz/what-we-do/funds-and-opportunities/rutherford-foundation/" TargetMode="External"/><Relationship Id="rId5" Type="http://schemas.openxmlformats.org/officeDocument/2006/relationships/hyperlink" Target="mailto:Rutherford.Foundation@royalsociety.org.nz" TargetMode="External"/><Relationship Id="rId4" Type="http://schemas.openxmlformats.org/officeDocument/2006/relationships/hyperlink" Target="https://royalsociety.org.nz/what-we-do/funds-and-opportunities/rutherford-discovery-fellowships/apply-for-rutherford-discovery-fellowships/information-for-applicants/"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royalsociety.org.nz/assets/Uploads/Career-gaps-calculator-adapted-for-RDF-2019.xlsx"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oyalsociety.org.nz/what-we-do/funds-and-opportunities/rutherford-found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bwMode="white">
          <a:xfrm>
            <a:off x="783669" y="1954794"/>
            <a:ext cx="11175719" cy="1975686"/>
          </a:xfrm>
        </p:spPr>
        <p:txBody>
          <a:bodyPr/>
          <a:lstStyle/>
          <a:p>
            <a:r>
              <a:rPr lang="en-NZ" sz="6600" dirty="0"/>
              <a:t/>
            </a:r>
            <a:br>
              <a:rPr lang="en-NZ" sz="6600" dirty="0"/>
            </a:br>
            <a:r>
              <a:rPr lang="en-NZ" sz="5400" b="0" dirty="0">
                <a:effectLst/>
              </a:rPr>
              <a:t/>
            </a:r>
            <a:br>
              <a:rPr lang="en-NZ" sz="5400" b="0" dirty="0">
                <a:effectLst/>
              </a:rPr>
            </a:br>
            <a:r>
              <a:rPr lang="en-NZ" sz="5400" dirty="0"/>
              <a:t>Early to Mid Career Fellowship Roadshow</a:t>
            </a:r>
            <a:endParaRPr lang="en-NZ" sz="5400" dirty="0">
              <a:effectLst/>
            </a:endParaRPr>
          </a:p>
        </p:txBody>
      </p:sp>
      <p:sp>
        <p:nvSpPr>
          <p:cNvPr id="4" name="TextBox 3"/>
          <p:cNvSpPr txBox="1"/>
          <p:nvPr/>
        </p:nvSpPr>
        <p:spPr bwMode="white">
          <a:xfrm>
            <a:off x="658163" y="6183886"/>
            <a:ext cx="9031844" cy="1200329"/>
          </a:xfrm>
          <a:prstGeom prst="rect">
            <a:avLst/>
          </a:prstGeom>
        </p:spPr>
        <p:txBody>
          <a:bodyPr wrap="square" rtlCol="0">
            <a:spAutoFit/>
          </a:bodyPr>
          <a:lstStyle/>
          <a:p>
            <a:r>
              <a:rPr lang="en-NZ" dirty="0">
                <a:solidFill>
                  <a:schemeClr val="bg1"/>
                </a:solidFill>
              </a:rPr>
              <a:t>The roadshow will give an overview of the Early to Mid Career Fellowships administered by the Royal Society Te Apārangi, and provide an opportunity to ask questions about the application process. </a:t>
            </a:r>
          </a:p>
        </p:txBody>
      </p:sp>
      <p:sp>
        <p:nvSpPr>
          <p:cNvPr id="10" name="Subtitle 6"/>
          <p:cNvSpPr>
            <a:spLocks noGrp="1"/>
          </p:cNvSpPr>
          <p:nvPr>
            <p:ph type="subTitle" idx="1"/>
          </p:nvPr>
        </p:nvSpPr>
        <p:spPr bwMode="white">
          <a:xfrm>
            <a:off x="831796" y="4061926"/>
            <a:ext cx="9298321" cy="958404"/>
          </a:xfrm>
        </p:spPr>
        <p:txBody>
          <a:bodyPr/>
          <a:lstStyle/>
          <a:p>
            <a:pPr marL="285750" indent="-285750">
              <a:buFont typeface="Arial" panose="020B0604020202020204" pitchFamily="34" charset="0"/>
              <a:buChar char="•"/>
            </a:pPr>
            <a:r>
              <a:rPr lang="en-NZ" sz="2800" b="0" dirty="0">
                <a:effectLst/>
              </a:rPr>
              <a:t>Rutherford Discovery Fellowship</a:t>
            </a:r>
          </a:p>
          <a:p>
            <a:pPr marL="285750" indent="-285750">
              <a:buFont typeface="Arial" panose="020B0604020202020204" pitchFamily="34" charset="0"/>
              <a:buChar char="•"/>
            </a:pPr>
            <a:r>
              <a:rPr lang="en-NZ" sz="2800" b="0" dirty="0">
                <a:effectLst/>
              </a:rPr>
              <a:t>Rutherford Foundation Postdoctoral Fellowship</a:t>
            </a:r>
          </a:p>
          <a:p>
            <a:pPr marL="285750" indent="-285750">
              <a:buFont typeface="Arial" panose="020B0604020202020204" pitchFamily="34" charset="0"/>
              <a:buChar char="•"/>
            </a:pPr>
            <a:r>
              <a:rPr lang="en-NZ" sz="2800" b="0" dirty="0">
                <a:effectLst/>
              </a:rPr>
              <a:t>JSPS Postdoctoral Fellowship (for research in Japan</a:t>
            </a:r>
            <a:r>
              <a:rPr lang="en-NZ" sz="2800" b="0" dirty="0" smtClean="0">
                <a:effectLst/>
              </a:rPr>
              <a:t>)</a:t>
            </a:r>
          </a:p>
          <a:p>
            <a:pPr marL="285750" indent="-285750">
              <a:buFont typeface="Arial" panose="020B0604020202020204" pitchFamily="34" charset="0"/>
              <a:buChar char="•"/>
            </a:pPr>
            <a:r>
              <a:rPr lang="en-NZ" sz="2800" b="0" dirty="0" smtClean="0">
                <a:effectLst/>
              </a:rPr>
              <a:t>HFSP </a:t>
            </a:r>
            <a:r>
              <a:rPr lang="en-NZ" sz="2800" b="0" dirty="0" smtClean="0">
                <a:effectLst/>
              </a:rPr>
              <a:t>Fellowships (see Catalyst Fund roadshow presentation)</a:t>
            </a:r>
            <a:endParaRPr lang="en-NZ" sz="2800" b="0" dirty="0">
              <a:effectLst/>
            </a:endParaRPr>
          </a:p>
        </p:txBody>
      </p:sp>
    </p:spTree>
    <p:extLst>
      <p:ext uri="{BB962C8B-B14F-4D97-AF65-F5344CB8AC3E}">
        <p14:creationId xmlns:p14="http://schemas.microsoft.com/office/powerpoint/2010/main" val="3551153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Rutherford Discovery Fellowships</a:t>
            </a:r>
          </a:p>
        </p:txBody>
      </p:sp>
      <p:sp>
        <p:nvSpPr>
          <p:cNvPr id="3" name="Content Placeholder 2"/>
          <p:cNvSpPr>
            <a:spLocks noGrp="1"/>
          </p:cNvSpPr>
          <p:nvPr>
            <p:ph idx="4294967295"/>
          </p:nvPr>
        </p:nvSpPr>
        <p:spPr>
          <a:xfrm>
            <a:off x="186467" y="2151063"/>
            <a:ext cx="10987087" cy="6081712"/>
          </a:xfrm>
        </p:spPr>
        <p:txBody>
          <a:bodyPr>
            <a:normAutofit fontScale="70000" lnSpcReduction="20000"/>
          </a:bodyPr>
          <a:lstStyle/>
          <a:p>
            <a:pPr lvl="1">
              <a:buFont typeface="Wingdings" panose="05000000000000000000" pitchFamily="2" charset="2"/>
              <a:buChar char="§"/>
            </a:pPr>
            <a:r>
              <a:rPr lang="en-NZ" dirty="0"/>
              <a:t>The Rutherford Discovery Fellowships support New Zealand’s most talented early- to mid-career researchers.</a:t>
            </a:r>
          </a:p>
          <a:p>
            <a:pPr lvl="1">
              <a:buFont typeface="Wingdings" panose="05000000000000000000" pitchFamily="2" charset="2"/>
              <a:buChar char="§"/>
            </a:pPr>
            <a:endParaRPr lang="en-NZ" dirty="0"/>
          </a:p>
          <a:p>
            <a:pPr lvl="1">
              <a:buFont typeface="Wingdings" panose="05000000000000000000" pitchFamily="2" charset="2"/>
              <a:buChar char="§"/>
            </a:pPr>
            <a:r>
              <a:rPr lang="en-NZ" dirty="0"/>
              <a:t>The Fellowships will develop and foster the future leaders in the New Zealand research, science and innovation sector. It will help them to develop a strong track record and allow them to compete with the best researchers in New Zealand and the world for mainstream research funds</a:t>
            </a:r>
          </a:p>
          <a:p>
            <a:pPr marL="612099" lvl="1" indent="0">
              <a:buNone/>
            </a:pPr>
            <a:endParaRPr lang="en-NZ" dirty="0"/>
          </a:p>
          <a:p>
            <a:pPr lvl="1">
              <a:buFont typeface="Wingdings" panose="05000000000000000000" pitchFamily="2" charset="2"/>
              <a:buChar char="§"/>
            </a:pPr>
            <a:r>
              <a:rPr lang="en-NZ" dirty="0"/>
              <a:t>Aims to assist with the retention and repatriation of New Zealand’s top early- to mid- career researchers with international research experience</a:t>
            </a:r>
          </a:p>
          <a:p>
            <a:pPr marL="612099" lvl="1" indent="0">
              <a:buNone/>
            </a:pPr>
            <a:endParaRPr lang="en-NZ" dirty="0"/>
          </a:p>
          <a:p>
            <a:pPr lvl="1">
              <a:buFont typeface="Wingdings" panose="05000000000000000000" pitchFamily="2" charset="2"/>
              <a:buChar char="§"/>
            </a:pPr>
            <a:r>
              <a:rPr lang="en-NZ" dirty="0"/>
              <a:t>Ten prestigious Fellowships of five years in length will be awarded on a competitive basis annually, for research based in a New Zealand host institution.</a:t>
            </a:r>
          </a:p>
        </p:txBody>
      </p:sp>
    </p:spTree>
    <p:extLst>
      <p:ext uri="{BB962C8B-B14F-4D97-AF65-F5344CB8AC3E}">
        <p14:creationId xmlns:p14="http://schemas.microsoft.com/office/powerpoint/2010/main" val="274723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The 2012 MSI Review</a:t>
            </a:r>
          </a:p>
        </p:txBody>
      </p:sp>
      <p:sp>
        <p:nvSpPr>
          <p:cNvPr id="3" name="Content Placeholder 2"/>
          <p:cNvSpPr>
            <a:spLocks noGrp="1"/>
          </p:cNvSpPr>
          <p:nvPr>
            <p:ph idx="4294967295"/>
          </p:nvPr>
        </p:nvSpPr>
        <p:spPr>
          <a:xfrm>
            <a:off x="1220788" y="2151063"/>
            <a:ext cx="10987087" cy="6081712"/>
          </a:xfrm>
        </p:spPr>
        <p:txBody>
          <a:bodyPr>
            <a:normAutofit fontScale="92500"/>
          </a:bodyPr>
          <a:lstStyle/>
          <a:p>
            <a:r>
              <a:rPr lang="en-NZ" sz="3204" dirty="0"/>
              <a:t>Scheme seen as valuable</a:t>
            </a:r>
          </a:p>
          <a:p>
            <a:pPr lvl="2"/>
            <a:r>
              <a:rPr lang="en-NZ" dirty="0"/>
              <a:t>Fills a critical gap</a:t>
            </a:r>
          </a:p>
          <a:p>
            <a:pPr lvl="2"/>
            <a:r>
              <a:rPr lang="en-NZ" dirty="0"/>
              <a:t>Current Fellows stay in New Zealand</a:t>
            </a:r>
          </a:p>
          <a:p>
            <a:pPr lvl="2"/>
            <a:r>
              <a:rPr lang="en-NZ" dirty="0"/>
              <a:t>Includes the humanities</a:t>
            </a:r>
          </a:p>
          <a:p>
            <a:r>
              <a:rPr lang="en-NZ" sz="3204" dirty="0"/>
              <a:t>Areas for improvement</a:t>
            </a:r>
          </a:p>
          <a:p>
            <a:pPr lvl="2"/>
            <a:r>
              <a:rPr lang="en-NZ" dirty="0"/>
              <a:t>Focus on leadership of person not project</a:t>
            </a:r>
          </a:p>
          <a:p>
            <a:pPr lvl="2"/>
            <a:r>
              <a:rPr lang="en-NZ" dirty="0"/>
              <a:t>Encourage more repatriation applicants</a:t>
            </a:r>
          </a:p>
          <a:p>
            <a:pPr lvl="2"/>
            <a:r>
              <a:rPr lang="en-NZ" dirty="0"/>
              <a:t>Limit eligibility to 3-8 years post-PhD and remove tier structure</a:t>
            </a:r>
          </a:p>
          <a:p>
            <a:pPr lvl="2"/>
            <a:r>
              <a:rPr lang="en-NZ" dirty="0"/>
              <a:t>Remove need to be permanently employed post fellowship</a:t>
            </a:r>
          </a:p>
          <a:p>
            <a:r>
              <a:rPr lang="en-NZ" sz="3204" dirty="0"/>
              <a:t>Not a postdoctoral or employment scheme</a:t>
            </a:r>
          </a:p>
        </p:txBody>
      </p:sp>
      <p:pic>
        <p:nvPicPr>
          <p:cNvPr id="5" name="Picture 4" descr="MSI.png"/>
          <p:cNvPicPr>
            <a:picLocks noChangeAspect="1"/>
          </p:cNvPicPr>
          <p:nvPr/>
        </p:nvPicPr>
        <p:blipFill>
          <a:blip r:embed="rId3" cstate="print"/>
          <a:stretch>
            <a:fillRect/>
          </a:stretch>
        </p:blipFill>
        <p:spPr>
          <a:xfrm>
            <a:off x="9564822" y="668823"/>
            <a:ext cx="2085803" cy="1055619"/>
          </a:xfrm>
          <a:prstGeom prst="rect">
            <a:avLst/>
          </a:prstGeom>
        </p:spPr>
      </p:pic>
    </p:spTree>
    <p:extLst>
      <p:ext uri="{BB962C8B-B14F-4D97-AF65-F5344CB8AC3E}">
        <p14:creationId xmlns:p14="http://schemas.microsoft.com/office/powerpoint/2010/main" val="416622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03" y="397220"/>
            <a:ext cx="10863332" cy="1519493"/>
          </a:xfrm>
        </p:spPr>
        <p:txBody>
          <a:bodyPr>
            <a:normAutofit fontScale="90000"/>
          </a:bodyPr>
          <a:lstStyle/>
          <a:p>
            <a:r>
              <a:rPr lang="en-NZ" dirty="0"/>
              <a:t>Eligibility</a:t>
            </a:r>
            <a:br>
              <a:rPr lang="en-NZ" dirty="0"/>
            </a:br>
            <a:endParaRPr lang="en-NZ" dirty="0"/>
          </a:p>
        </p:txBody>
      </p:sp>
      <p:sp>
        <p:nvSpPr>
          <p:cNvPr id="3" name="Rectangle 2"/>
          <p:cNvSpPr/>
          <p:nvPr/>
        </p:nvSpPr>
        <p:spPr>
          <a:xfrm>
            <a:off x="967103" y="1646915"/>
            <a:ext cx="10863332" cy="4770537"/>
          </a:xfrm>
          <a:prstGeom prst="rect">
            <a:avLst/>
          </a:prstGeom>
        </p:spPr>
        <p:txBody>
          <a:bodyPr wrap="square">
            <a:spAutoFit/>
          </a:bodyPr>
          <a:lstStyle/>
          <a:p>
            <a:r>
              <a:rPr lang="en-US" sz="2800" dirty="0">
                <a:solidFill>
                  <a:prstClr val="black"/>
                </a:solidFill>
                <a:latin typeface="+mj-lt"/>
              </a:rPr>
              <a:t>Applicants must:</a:t>
            </a:r>
          </a:p>
          <a:p>
            <a:pPr marL="342900" indent="-342900">
              <a:buFont typeface="Arial" panose="020B0604020202020204" pitchFamily="34" charset="0"/>
              <a:buChar char="•"/>
            </a:pPr>
            <a:r>
              <a:rPr lang="en-NZ" sz="2800" dirty="0">
                <a:latin typeface="+mj-lt"/>
              </a:rPr>
              <a:t>have PhD conferred between </a:t>
            </a:r>
            <a:r>
              <a:rPr lang="en-NZ" sz="2800" b="1" i="1" dirty="0">
                <a:latin typeface="+mj-lt"/>
              </a:rPr>
              <a:t>01 January 2012 – 31 December 2017</a:t>
            </a:r>
            <a:endParaRPr lang="en-US" sz="2800" b="1" dirty="0">
              <a:solidFill>
                <a:prstClr val="black"/>
              </a:solidFill>
              <a:latin typeface="+mj-lt"/>
              <a:sym typeface="Symbol" panose="05050102010706020507" pitchFamily="18" charset="2"/>
            </a:endParaRPr>
          </a:p>
          <a:p>
            <a:pPr marL="342900" indent="-342900">
              <a:buFont typeface="Arial" panose="020B0604020202020204" pitchFamily="34" charset="0"/>
              <a:buChar char="•"/>
            </a:pPr>
            <a:r>
              <a:rPr lang="en-US" sz="2800" dirty="0">
                <a:solidFill>
                  <a:prstClr val="black"/>
                </a:solidFill>
                <a:latin typeface="+mj-lt"/>
                <a:sym typeface="Symbol" panose="05050102010706020507" pitchFamily="18" charset="2"/>
              </a:rPr>
              <a:t>be either New Zealand citizens OR applicants who have continuously resided in New Zealand for at least three months prior to their application and hold, or are deemed to hold, a New Zealand resident visa. </a:t>
            </a:r>
          </a:p>
          <a:p>
            <a:pPr marL="342900" indent="-342900">
              <a:buFont typeface="Arial" panose="020B0604020202020204" pitchFamily="34" charset="0"/>
              <a:buChar char="•"/>
            </a:pPr>
            <a:r>
              <a:rPr lang="en-US" sz="2800" dirty="0">
                <a:solidFill>
                  <a:prstClr val="black"/>
                </a:solidFill>
                <a:latin typeface="+mj-lt"/>
                <a:sym typeface="Symbol" panose="05050102010706020507" pitchFamily="18" charset="2"/>
              </a:rPr>
              <a:t>be associated with a New Zealand-based research institution that can provide the appropriate support and facilities to enable the applicant to succeed in their Fellowship for the full five years of the Fellowship's term.</a:t>
            </a:r>
          </a:p>
          <a:p>
            <a:endParaRPr lang="en-NZ" dirty="0">
              <a:latin typeface="Times New Roman" panose="02020603050405020304" pitchFamily="18" charset="0"/>
            </a:endParaRPr>
          </a:p>
        </p:txBody>
      </p:sp>
    </p:spTree>
    <p:extLst>
      <p:ext uri="{BB962C8B-B14F-4D97-AF65-F5344CB8AC3E}">
        <p14:creationId xmlns:p14="http://schemas.microsoft.com/office/powerpoint/2010/main" val="218605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15"/>
          <p:cNvSpPr>
            <a:spLocks noChangeArrowheads="1"/>
          </p:cNvSpPr>
          <p:nvPr/>
        </p:nvSpPr>
        <p:spPr bwMode="auto">
          <a:xfrm>
            <a:off x="1585561" y="1854554"/>
            <a:ext cx="3219404" cy="2115184"/>
          </a:xfrm>
          <a:prstGeom prst="flowChartDecision">
            <a:avLst/>
          </a:prstGeom>
          <a:solidFill>
            <a:srgbClr val="FFFFFF"/>
          </a:solidFill>
          <a:ln w="12700">
            <a:solidFill>
              <a:srgbClr val="4F81BD"/>
            </a:solidFill>
            <a:prstDash val="dash"/>
            <a:miter lim="800000"/>
            <a:headEnd/>
            <a:tailEnd/>
          </a:ln>
          <a:effectLst/>
        </p:spPr>
        <p:txBody>
          <a:bodyPr vert="horz" wrap="square" lIns="122079" tIns="61039" rIns="122079" bIns="61039" numCol="1" anchor="ctr" anchorCtr="0" compatLnSpc="1">
            <a:prstTxWarp prst="textNoShape">
              <a:avLst/>
            </a:prstTxWarp>
          </a:bodyPr>
          <a:lstStyle/>
          <a:p>
            <a:pPr algn="ctr" defTabSz="1220815" fontAlgn="base">
              <a:spcBef>
                <a:spcPct val="0"/>
              </a:spcBef>
              <a:spcAft>
                <a:spcPts val="1335"/>
              </a:spcAft>
            </a:pPr>
            <a:r>
              <a:rPr lang="en-NZ" sz="1469" dirty="0">
                <a:latin typeface="Calibri" pitchFamily="34" charset="0"/>
                <a:cs typeface="Arial" pitchFamily="34" charset="0"/>
              </a:rPr>
              <a:t>Was your PhD conferred between three to eight years ago?</a:t>
            </a:r>
            <a:endParaRPr lang="en-US" sz="2403" dirty="0">
              <a:latin typeface="Arial" pitchFamily="34" charset="0"/>
              <a:cs typeface="Arial" pitchFamily="34" charset="0"/>
            </a:endParaRPr>
          </a:p>
        </p:txBody>
      </p:sp>
      <p:sp>
        <p:nvSpPr>
          <p:cNvPr id="2" name="Title 1"/>
          <p:cNvSpPr>
            <a:spLocks noGrp="1"/>
          </p:cNvSpPr>
          <p:nvPr>
            <p:ph type="title"/>
          </p:nvPr>
        </p:nvSpPr>
        <p:spPr>
          <a:xfrm>
            <a:off x="624203" y="397220"/>
            <a:ext cx="10863332" cy="1519493"/>
          </a:xfrm>
        </p:spPr>
        <p:txBody>
          <a:bodyPr>
            <a:normAutofit fontScale="90000"/>
          </a:bodyPr>
          <a:lstStyle/>
          <a:p>
            <a:r>
              <a:rPr lang="en-NZ" dirty="0"/>
              <a:t>Eligibility</a:t>
            </a:r>
            <a:br>
              <a:rPr lang="en-NZ" dirty="0"/>
            </a:br>
            <a:r>
              <a:rPr lang="en-NZ" sz="3605" dirty="0"/>
              <a:t>PhD conferred between:</a:t>
            </a:r>
            <a:br>
              <a:rPr lang="en-NZ" sz="3605" dirty="0"/>
            </a:br>
            <a:r>
              <a:rPr lang="en-NZ" sz="3605" dirty="0"/>
              <a:t> </a:t>
            </a:r>
            <a:r>
              <a:rPr lang="en-NZ" sz="3605" i="1" dirty="0"/>
              <a:t>01 January 2012 – 31 December 2017</a:t>
            </a:r>
            <a:endParaRPr lang="en-NZ" dirty="0"/>
          </a:p>
        </p:txBody>
      </p:sp>
      <p:sp>
        <p:nvSpPr>
          <p:cNvPr id="5" name="AutoShape 2"/>
          <p:cNvSpPr>
            <a:spLocks noChangeArrowheads="1"/>
          </p:cNvSpPr>
          <p:nvPr/>
        </p:nvSpPr>
        <p:spPr bwMode="auto">
          <a:xfrm>
            <a:off x="1585561" y="4149617"/>
            <a:ext cx="3219404" cy="2113065"/>
          </a:xfrm>
          <a:prstGeom prst="flowChartDecision">
            <a:avLst/>
          </a:prstGeom>
          <a:solidFill>
            <a:srgbClr val="FFFFFF"/>
          </a:solidFill>
          <a:ln w="12700">
            <a:solidFill>
              <a:srgbClr val="4F81BD"/>
            </a:solidFill>
            <a:prstDash val="dash"/>
            <a:miter lim="800000"/>
            <a:headEnd/>
            <a:tailEnd/>
          </a:ln>
          <a:effectLst/>
        </p:spPr>
        <p:txBody>
          <a:bodyPr vert="horz" wrap="square" lIns="122079" tIns="61039" rIns="122079" bIns="61039" numCol="1" anchor="ctr" anchorCtr="0" compatLnSpc="1">
            <a:prstTxWarp prst="textNoShape">
              <a:avLst/>
            </a:prstTxWarp>
          </a:bodyPr>
          <a:lstStyle/>
          <a:p>
            <a:pPr algn="ctr" defTabSz="1220815" fontAlgn="base">
              <a:spcBef>
                <a:spcPct val="0"/>
              </a:spcBef>
              <a:spcAft>
                <a:spcPts val="1335"/>
              </a:spcAft>
            </a:pPr>
            <a:r>
              <a:rPr lang="en-NZ" sz="1469" dirty="0">
                <a:latin typeface="Calibri" pitchFamily="34" charset="0"/>
                <a:cs typeface="Arial" pitchFamily="34" charset="0"/>
              </a:rPr>
              <a:t>Are you a New Zealand Citizen?</a:t>
            </a:r>
            <a:endParaRPr lang="en-US" sz="2403" dirty="0">
              <a:latin typeface="Arial" pitchFamily="34" charset="0"/>
              <a:cs typeface="Arial" pitchFamily="34" charset="0"/>
            </a:endParaRPr>
          </a:p>
        </p:txBody>
      </p:sp>
      <p:sp>
        <p:nvSpPr>
          <p:cNvPr id="6" name="AutoShape 3"/>
          <p:cNvSpPr>
            <a:spLocks noChangeArrowheads="1"/>
          </p:cNvSpPr>
          <p:nvPr/>
        </p:nvSpPr>
        <p:spPr bwMode="auto">
          <a:xfrm>
            <a:off x="4804964" y="4149617"/>
            <a:ext cx="3219402" cy="2113065"/>
          </a:xfrm>
          <a:prstGeom prst="flowChartDecision">
            <a:avLst/>
          </a:prstGeom>
          <a:solidFill>
            <a:srgbClr val="FFFFFF"/>
          </a:solidFill>
          <a:ln w="12700">
            <a:solidFill>
              <a:srgbClr val="4F81BD"/>
            </a:solidFill>
            <a:prstDash val="dash"/>
            <a:miter lim="800000"/>
            <a:headEnd/>
            <a:tailEnd/>
          </a:ln>
          <a:effectLst/>
        </p:spPr>
        <p:txBody>
          <a:bodyPr vert="horz" wrap="square" lIns="122079" tIns="61039" rIns="122079" bIns="61039" numCol="1" anchor="ctr" anchorCtr="0" compatLnSpc="1">
            <a:prstTxWarp prst="textNoShape">
              <a:avLst/>
            </a:prstTxWarp>
          </a:bodyPr>
          <a:lstStyle/>
          <a:p>
            <a:pPr algn="ctr" defTabSz="1220815" fontAlgn="base">
              <a:spcBef>
                <a:spcPct val="0"/>
              </a:spcBef>
              <a:spcAft>
                <a:spcPts val="1335"/>
              </a:spcAft>
            </a:pPr>
            <a:r>
              <a:rPr lang="en-NZ" sz="1469" dirty="0">
                <a:latin typeface="Calibri" pitchFamily="34" charset="0"/>
                <a:cs typeface="Arial" pitchFamily="34" charset="0"/>
              </a:rPr>
              <a:t>Have you been in New Zealand for three months prior to the deadline?</a:t>
            </a:r>
            <a:endParaRPr lang="en-US" sz="2403" dirty="0">
              <a:latin typeface="Arial" pitchFamily="34" charset="0"/>
              <a:cs typeface="Arial" pitchFamily="34" charset="0"/>
            </a:endParaRPr>
          </a:p>
        </p:txBody>
      </p:sp>
      <p:sp>
        <p:nvSpPr>
          <p:cNvPr id="7" name="AutoShape 4"/>
          <p:cNvSpPr>
            <a:spLocks noChangeArrowheads="1"/>
          </p:cNvSpPr>
          <p:nvPr/>
        </p:nvSpPr>
        <p:spPr bwMode="auto">
          <a:xfrm>
            <a:off x="8285685" y="7046869"/>
            <a:ext cx="1131772" cy="584961"/>
          </a:xfrm>
          <a:prstGeom prst="flowChart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122079" tIns="61039" rIns="122079" bIns="61039" numCol="1" anchor="ctr" anchorCtr="0" compatLnSpc="1">
            <a:prstTxWarp prst="textNoShape">
              <a:avLst/>
            </a:prstTxWarp>
          </a:bodyPr>
          <a:lstStyle/>
          <a:p>
            <a:pPr algn="ctr" defTabSz="1220815" fontAlgn="base">
              <a:spcBef>
                <a:spcPct val="0"/>
              </a:spcBef>
              <a:spcAft>
                <a:spcPts val="1335"/>
              </a:spcAft>
            </a:pPr>
            <a:r>
              <a:rPr lang="en-NZ" sz="1469">
                <a:latin typeface="Calibri" pitchFamily="34" charset="0"/>
                <a:cs typeface="Arial" pitchFamily="34" charset="0"/>
              </a:rPr>
              <a:t>Ineligible</a:t>
            </a:r>
            <a:endParaRPr lang="en-US" sz="2403">
              <a:latin typeface="Arial" pitchFamily="34" charset="0"/>
              <a:cs typeface="Arial" pitchFamily="34" charset="0"/>
            </a:endParaRPr>
          </a:p>
        </p:txBody>
      </p:sp>
      <p:sp>
        <p:nvSpPr>
          <p:cNvPr id="8" name="AutoShape 5"/>
          <p:cNvSpPr>
            <a:spLocks noChangeArrowheads="1"/>
          </p:cNvSpPr>
          <p:nvPr/>
        </p:nvSpPr>
        <p:spPr bwMode="auto">
          <a:xfrm>
            <a:off x="4804964" y="6262683"/>
            <a:ext cx="3219402" cy="2115184"/>
          </a:xfrm>
          <a:prstGeom prst="flowChartDecision">
            <a:avLst/>
          </a:prstGeom>
          <a:solidFill>
            <a:srgbClr val="FFFFFF"/>
          </a:solidFill>
          <a:ln w="12700">
            <a:solidFill>
              <a:srgbClr val="4F81BD"/>
            </a:solidFill>
            <a:prstDash val="dash"/>
            <a:miter lim="800000"/>
            <a:headEnd/>
            <a:tailEnd/>
          </a:ln>
          <a:effectLst/>
        </p:spPr>
        <p:txBody>
          <a:bodyPr vert="horz" wrap="square" lIns="122079" tIns="61039" rIns="122079" bIns="61039" numCol="1" anchor="ctr" anchorCtr="0" compatLnSpc="1">
            <a:prstTxWarp prst="textNoShape">
              <a:avLst/>
            </a:prstTxWarp>
          </a:bodyPr>
          <a:lstStyle/>
          <a:p>
            <a:pPr algn="ctr" defTabSz="1220815" fontAlgn="base">
              <a:spcBef>
                <a:spcPct val="0"/>
              </a:spcBef>
              <a:spcAft>
                <a:spcPts val="1335"/>
              </a:spcAft>
            </a:pPr>
            <a:r>
              <a:rPr lang="en-NZ" sz="1469" dirty="0">
                <a:latin typeface="Calibri" pitchFamily="34" charset="0"/>
                <a:cs typeface="Arial" pitchFamily="34" charset="0"/>
              </a:rPr>
              <a:t>Do you hold, or are deemed to hold, a New Zealand resident visa?</a:t>
            </a:r>
            <a:endParaRPr lang="en-US" sz="2403" dirty="0">
              <a:latin typeface="Arial" pitchFamily="34" charset="0"/>
              <a:cs typeface="Arial" pitchFamily="34" charset="0"/>
            </a:endParaRPr>
          </a:p>
        </p:txBody>
      </p:sp>
      <p:sp>
        <p:nvSpPr>
          <p:cNvPr id="10" name="AutoShape 7"/>
          <p:cNvSpPr>
            <a:spLocks noChangeArrowheads="1"/>
          </p:cNvSpPr>
          <p:nvPr/>
        </p:nvSpPr>
        <p:spPr bwMode="auto">
          <a:xfrm>
            <a:off x="4383199" y="4891415"/>
            <a:ext cx="852008" cy="720604"/>
          </a:xfrm>
          <a:prstGeom prst="notchedRightArrow">
            <a:avLst>
              <a:gd name="adj1" fmla="val 50000"/>
              <a:gd name="adj2" fmla="val 29559"/>
            </a:avLst>
          </a:prstGeom>
          <a:solidFill>
            <a:srgbClr val="FFFFFF"/>
          </a:solidFill>
          <a:ln w="31750">
            <a:solidFill>
              <a:srgbClr val="C0504D"/>
            </a:solidFill>
            <a:miter lim="800000"/>
            <a:headEnd/>
            <a:tailEnd/>
          </a:ln>
          <a:effectLst/>
        </p:spPr>
        <p:txBody>
          <a:bodyPr vert="horz" wrap="square" lIns="122079" tIns="61039" rIns="122079" bIns="61039" numCol="1" anchor="t" anchorCtr="0" compatLnSpc="1">
            <a:prstTxWarp prst="textNoShape">
              <a:avLst/>
            </a:prstTxWarp>
          </a:bodyPr>
          <a:lstStyle/>
          <a:p>
            <a:pPr algn="ctr" defTabSz="1220815" fontAlgn="base">
              <a:spcBef>
                <a:spcPct val="0"/>
              </a:spcBef>
              <a:spcAft>
                <a:spcPts val="1335"/>
              </a:spcAft>
            </a:pPr>
            <a:r>
              <a:rPr lang="en-NZ" sz="1469" b="1">
                <a:latin typeface="Calibri" pitchFamily="34" charset="0"/>
                <a:cs typeface="Arial" pitchFamily="34" charset="0"/>
              </a:rPr>
              <a:t>NO</a:t>
            </a:r>
            <a:endParaRPr lang="en-US" sz="2403">
              <a:latin typeface="Arial" pitchFamily="34" charset="0"/>
              <a:cs typeface="Arial" pitchFamily="34" charset="0"/>
            </a:endParaRPr>
          </a:p>
        </p:txBody>
      </p:sp>
      <p:sp>
        <p:nvSpPr>
          <p:cNvPr id="13" name="AutoShape 10"/>
          <p:cNvSpPr>
            <a:spLocks noChangeArrowheads="1"/>
          </p:cNvSpPr>
          <p:nvPr/>
        </p:nvSpPr>
        <p:spPr bwMode="auto">
          <a:xfrm>
            <a:off x="2628317" y="6606823"/>
            <a:ext cx="1131772" cy="584961"/>
          </a:xfrm>
          <a:prstGeom prst="flowChartProcess">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122079" tIns="61039" rIns="122079" bIns="61039" numCol="1" anchor="ctr" anchorCtr="0" compatLnSpc="1">
            <a:prstTxWarp prst="textNoShape">
              <a:avLst/>
            </a:prstTxWarp>
          </a:bodyPr>
          <a:lstStyle/>
          <a:p>
            <a:pPr algn="ctr" defTabSz="1220815" fontAlgn="base">
              <a:spcBef>
                <a:spcPct val="0"/>
              </a:spcBef>
              <a:spcAft>
                <a:spcPts val="1335"/>
              </a:spcAft>
            </a:pPr>
            <a:r>
              <a:rPr lang="en-NZ" sz="1469" dirty="0">
                <a:latin typeface="Calibri" pitchFamily="34" charset="0"/>
                <a:cs typeface="Arial" pitchFamily="34" charset="0"/>
              </a:rPr>
              <a:t>Eligible</a:t>
            </a:r>
            <a:endParaRPr lang="en-US" sz="2403" dirty="0">
              <a:latin typeface="Arial" pitchFamily="34" charset="0"/>
              <a:cs typeface="Arial" pitchFamily="34" charset="0"/>
            </a:endParaRPr>
          </a:p>
        </p:txBody>
      </p:sp>
      <p:sp>
        <p:nvSpPr>
          <p:cNvPr id="14" name="AutoShape 11"/>
          <p:cNvSpPr>
            <a:spLocks noChangeArrowheads="1"/>
          </p:cNvSpPr>
          <p:nvPr/>
        </p:nvSpPr>
        <p:spPr bwMode="auto">
          <a:xfrm>
            <a:off x="5854078" y="8633819"/>
            <a:ext cx="1131772" cy="584961"/>
          </a:xfrm>
          <a:prstGeom prst="flowChartProcess">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122079" tIns="61039" rIns="122079" bIns="61039" numCol="1" anchor="ctr" anchorCtr="0" compatLnSpc="1">
            <a:prstTxWarp prst="textNoShape">
              <a:avLst/>
            </a:prstTxWarp>
          </a:bodyPr>
          <a:lstStyle/>
          <a:p>
            <a:pPr algn="ctr" defTabSz="1220815" fontAlgn="base">
              <a:spcBef>
                <a:spcPct val="0"/>
              </a:spcBef>
              <a:spcAft>
                <a:spcPts val="1335"/>
              </a:spcAft>
            </a:pPr>
            <a:r>
              <a:rPr lang="en-NZ" sz="1469" dirty="0">
                <a:latin typeface="Calibri" pitchFamily="34" charset="0"/>
                <a:cs typeface="Arial" pitchFamily="34" charset="0"/>
              </a:rPr>
              <a:t>Eligible</a:t>
            </a:r>
            <a:endParaRPr lang="en-US" sz="2403" dirty="0">
              <a:latin typeface="Arial" pitchFamily="34" charset="0"/>
              <a:cs typeface="Arial" pitchFamily="34" charset="0"/>
            </a:endParaRPr>
          </a:p>
        </p:txBody>
      </p:sp>
      <p:sp>
        <p:nvSpPr>
          <p:cNvPr id="15" name="AutoShape 12"/>
          <p:cNvSpPr>
            <a:spLocks noChangeArrowheads="1"/>
          </p:cNvSpPr>
          <p:nvPr/>
        </p:nvSpPr>
        <p:spPr bwMode="auto">
          <a:xfrm rot="5400000">
            <a:off x="5998199" y="5961724"/>
            <a:ext cx="852008" cy="720604"/>
          </a:xfrm>
          <a:prstGeom prst="notchedRightArrow">
            <a:avLst>
              <a:gd name="adj1" fmla="val 50000"/>
              <a:gd name="adj2" fmla="val 29559"/>
            </a:avLst>
          </a:prstGeom>
          <a:solidFill>
            <a:srgbClr val="FFFFFF"/>
          </a:solidFill>
          <a:ln w="31750">
            <a:solidFill>
              <a:srgbClr val="9BBB59"/>
            </a:solidFill>
            <a:miter lim="800000"/>
            <a:headEnd/>
            <a:tailEnd/>
          </a:ln>
          <a:effectLst/>
        </p:spPr>
        <p:txBody>
          <a:bodyPr vert="horz" wrap="square" lIns="122079" tIns="61039" rIns="122079" bIns="61039" numCol="1" anchor="t" anchorCtr="0" compatLnSpc="1">
            <a:prstTxWarp prst="textNoShape">
              <a:avLst/>
            </a:prstTxWarp>
          </a:bodyPr>
          <a:lstStyle/>
          <a:p>
            <a:pPr algn="ctr" defTabSz="1220815" fontAlgn="base">
              <a:spcBef>
                <a:spcPct val="0"/>
              </a:spcBef>
              <a:spcAft>
                <a:spcPts val="1335"/>
              </a:spcAft>
            </a:pPr>
            <a:r>
              <a:rPr lang="en-NZ" sz="1469" b="1">
                <a:latin typeface="Calibri" pitchFamily="34" charset="0"/>
                <a:cs typeface="Arial" pitchFamily="34" charset="0"/>
              </a:rPr>
              <a:t>YES</a:t>
            </a:r>
            <a:endParaRPr lang="en-US" sz="2403">
              <a:latin typeface="Arial" pitchFamily="34" charset="0"/>
              <a:cs typeface="Arial" pitchFamily="34" charset="0"/>
            </a:endParaRPr>
          </a:p>
        </p:txBody>
      </p:sp>
      <p:sp>
        <p:nvSpPr>
          <p:cNvPr id="16" name="AutoShape 13"/>
          <p:cNvSpPr>
            <a:spLocks noChangeArrowheads="1"/>
          </p:cNvSpPr>
          <p:nvPr/>
        </p:nvSpPr>
        <p:spPr bwMode="auto">
          <a:xfrm>
            <a:off x="8285685" y="4878699"/>
            <a:ext cx="1131772" cy="584961"/>
          </a:xfrm>
          <a:prstGeom prst="flowChart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122079" tIns="61039" rIns="122079" bIns="61039" numCol="1" anchor="ctr" anchorCtr="0" compatLnSpc="1">
            <a:prstTxWarp prst="textNoShape">
              <a:avLst/>
            </a:prstTxWarp>
          </a:bodyPr>
          <a:lstStyle/>
          <a:p>
            <a:pPr algn="ctr" defTabSz="1220815" fontAlgn="base">
              <a:spcBef>
                <a:spcPct val="0"/>
              </a:spcBef>
              <a:spcAft>
                <a:spcPts val="1335"/>
              </a:spcAft>
            </a:pPr>
            <a:r>
              <a:rPr lang="en-NZ" sz="1469">
                <a:latin typeface="Calibri" pitchFamily="34" charset="0"/>
                <a:cs typeface="Arial" pitchFamily="34" charset="0"/>
              </a:rPr>
              <a:t>Ineligible</a:t>
            </a:r>
            <a:endParaRPr lang="en-US" sz="2403">
              <a:latin typeface="Arial" pitchFamily="34" charset="0"/>
              <a:cs typeface="Arial" pitchFamily="34" charset="0"/>
            </a:endParaRPr>
          </a:p>
        </p:txBody>
      </p:sp>
      <p:sp>
        <p:nvSpPr>
          <p:cNvPr id="17" name="AutoShape 14"/>
          <p:cNvSpPr>
            <a:spLocks noChangeArrowheads="1"/>
          </p:cNvSpPr>
          <p:nvPr/>
        </p:nvSpPr>
        <p:spPr bwMode="auto">
          <a:xfrm>
            <a:off x="7517826" y="6987525"/>
            <a:ext cx="852008" cy="720604"/>
          </a:xfrm>
          <a:prstGeom prst="notchedRightArrow">
            <a:avLst>
              <a:gd name="adj1" fmla="val 50000"/>
              <a:gd name="adj2" fmla="val 29559"/>
            </a:avLst>
          </a:prstGeom>
          <a:solidFill>
            <a:srgbClr val="FFFFFF"/>
          </a:solidFill>
          <a:ln w="31750">
            <a:solidFill>
              <a:srgbClr val="C0504D"/>
            </a:solidFill>
            <a:miter lim="800000"/>
            <a:headEnd/>
            <a:tailEnd/>
          </a:ln>
          <a:effectLst/>
        </p:spPr>
        <p:txBody>
          <a:bodyPr vert="horz" wrap="square" lIns="122079" tIns="61039" rIns="122079" bIns="61039" numCol="1" anchor="t" anchorCtr="0" compatLnSpc="1">
            <a:prstTxWarp prst="textNoShape">
              <a:avLst/>
            </a:prstTxWarp>
          </a:bodyPr>
          <a:lstStyle/>
          <a:p>
            <a:pPr algn="ctr" defTabSz="1220815" fontAlgn="base">
              <a:spcBef>
                <a:spcPct val="0"/>
              </a:spcBef>
              <a:spcAft>
                <a:spcPts val="1335"/>
              </a:spcAft>
            </a:pPr>
            <a:r>
              <a:rPr lang="en-NZ" sz="1469" b="1">
                <a:latin typeface="Calibri" pitchFamily="34" charset="0"/>
                <a:cs typeface="Arial" pitchFamily="34" charset="0"/>
              </a:rPr>
              <a:t>NO</a:t>
            </a:r>
            <a:endParaRPr lang="en-US" sz="2403">
              <a:latin typeface="Arial" pitchFamily="34" charset="0"/>
              <a:cs typeface="Arial" pitchFamily="34" charset="0"/>
            </a:endParaRPr>
          </a:p>
        </p:txBody>
      </p:sp>
      <p:sp>
        <p:nvSpPr>
          <p:cNvPr id="20" name="AutoShape 17"/>
          <p:cNvSpPr>
            <a:spLocks noChangeArrowheads="1"/>
          </p:cNvSpPr>
          <p:nvPr/>
        </p:nvSpPr>
        <p:spPr bwMode="auto">
          <a:xfrm>
            <a:off x="5142581" y="2795307"/>
            <a:ext cx="1131772" cy="584961"/>
          </a:xfrm>
          <a:prstGeom prst="flowChart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122079" tIns="61039" rIns="122079" bIns="61039" numCol="1" anchor="ctr" anchorCtr="0" compatLnSpc="1">
            <a:prstTxWarp prst="textNoShape">
              <a:avLst/>
            </a:prstTxWarp>
          </a:bodyPr>
          <a:lstStyle/>
          <a:p>
            <a:pPr algn="ctr" defTabSz="1220815" fontAlgn="base">
              <a:spcBef>
                <a:spcPct val="0"/>
              </a:spcBef>
              <a:spcAft>
                <a:spcPts val="1335"/>
              </a:spcAft>
            </a:pPr>
            <a:r>
              <a:rPr lang="en-NZ" sz="1469" dirty="0">
                <a:latin typeface="Calibri" pitchFamily="34" charset="0"/>
                <a:cs typeface="Arial" pitchFamily="34" charset="0"/>
              </a:rPr>
              <a:t>Ineligible</a:t>
            </a:r>
            <a:endParaRPr lang="en-US" sz="2403" dirty="0">
              <a:latin typeface="Arial" pitchFamily="34" charset="0"/>
              <a:cs typeface="Arial" pitchFamily="34" charset="0"/>
            </a:endParaRPr>
          </a:p>
        </p:txBody>
      </p:sp>
      <p:sp>
        <p:nvSpPr>
          <p:cNvPr id="21" name="AutoShape 18"/>
          <p:cNvSpPr>
            <a:spLocks noChangeArrowheads="1"/>
          </p:cNvSpPr>
          <p:nvPr/>
        </p:nvSpPr>
        <p:spPr bwMode="auto">
          <a:xfrm rot="5400000">
            <a:off x="2768199" y="3838063"/>
            <a:ext cx="852008" cy="720604"/>
          </a:xfrm>
          <a:prstGeom prst="notchedRightArrow">
            <a:avLst>
              <a:gd name="adj1" fmla="val 50000"/>
              <a:gd name="adj2" fmla="val 29559"/>
            </a:avLst>
          </a:prstGeom>
          <a:solidFill>
            <a:srgbClr val="FFFFFF"/>
          </a:solidFill>
          <a:ln w="31750">
            <a:solidFill>
              <a:srgbClr val="9BBB59"/>
            </a:solidFill>
            <a:miter lim="800000"/>
            <a:headEnd/>
            <a:tailEnd/>
          </a:ln>
          <a:effectLst/>
        </p:spPr>
        <p:txBody>
          <a:bodyPr vert="horz" wrap="square" lIns="122079" tIns="61039" rIns="122079" bIns="61039" numCol="1" anchor="t" anchorCtr="0" compatLnSpc="1">
            <a:prstTxWarp prst="textNoShape">
              <a:avLst/>
            </a:prstTxWarp>
          </a:bodyPr>
          <a:lstStyle/>
          <a:p>
            <a:pPr algn="ctr" defTabSz="1220815" fontAlgn="base">
              <a:spcBef>
                <a:spcPct val="0"/>
              </a:spcBef>
              <a:spcAft>
                <a:spcPts val="1335"/>
              </a:spcAft>
            </a:pPr>
            <a:r>
              <a:rPr lang="en-NZ" sz="1469" b="1">
                <a:latin typeface="Calibri" pitchFamily="34" charset="0"/>
                <a:cs typeface="Arial" pitchFamily="34" charset="0"/>
              </a:rPr>
              <a:t>YES</a:t>
            </a:r>
            <a:endParaRPr lang="en-US" sz="2403">
              <a:latin typeface="Arial" pitchFamily="34" charset="0"/>
              <a:cs typeface="Arial" pitchFamily="34" charset="0"/>
            </a:endParaRPr>
          </a:p>
        </p:txBody>
      </p:sp>
      <p:sp>
        <p:nvSpPr>
          <p:cNvPr id="22" name="TextBox 21"/>
          <p:cNvSpPr txBox="1"/>
          <p:nvPr/>
        </p:nvSpPr>
        <p:spPr>
          <a:xfrm>
            <a:off x="5093372" y="3442493"/>
            <a:ext cx="3905621" cy="379976"/>
          </a:xfrm>
          <a:prstGeom prst="rect">
            <a:avLst/>
          </a:prstGeom>
          <a:noFill/>
        </p:spPr>
        <p:txBody>
          <a:bodyPr wrap="none" rtlCol="0">
            <a:spAutoFit/>
          </a:bodyPr>
          <a:lstStyle/>
          <a:p>
            <a:r>
              <a:rPr lang="en-NZ" sz="1869" dirty="0"/>
              <a:t>Exemption (parental or sickness leave)</a:t>
            </a:r>
          </a:p>
        </p:txBody>
      </p:sp>
      <p:sp>
        <p:nvSpPr>
          <p:cNvPr id="23" name="TextBox 22"/>
          <p:cNvSpPr txBox="1"/>
          <p:nvPr/>
        </p:nvSpPr>
        <p:spPr>
          <a:xfrm>
            <a:off x="8169712" y="7768598"/>
            <a:ext cx="1683474" cy="379976"/>
          </a:xfrm>
          <a:prstGeom prst="rect">
            <a:avLst/>
          </a:prstGeom>
          <a:noFill/>
        </p:spPr>
        <p:txBody>
          <a:bodyPr wrap="none" rtlCol="0">
            <a:spAutoFit/>
          </a:bodyPr>
          <a:lstStyle/>
          <a:p>
            <a:r>
              <a:rPr lang="en-NZ" sz="1869" dirty="0"/>
              <a:t>Check visa type</a:t>
            </a:r>
          </a:p>
        </p:txBody>
      </p:sp>
      <p:sp>
        <p:nvSpPr>
          <p:cNvPr id="9" name="AutoShape 6"/>
          <p:cNvSpPr>
            <a:spLocks noChangeArrowheads="1"/>
          </p:cNvSpPr>
          <p:nvPr/>
        </p:nvSpPr>
        <p:spPr bwMode="auto">
          <a:xfrm rot="5400000">
            <a:off x="2768199" y="5891784"/>
            <a:ext cx="852008" cy="720604"/>
          </a:xfrm>
          <a:prstGeom prst="notchedRightArrow">
            <a:avLst>
              <a:gd name="adj1" fmla="val 50000"/>
              <a:gd name="adj2" fmla="val 29559"/>
            </a:avLst>
          </a:prstGeom>
          <a:solidFill>
            <a:srgbClr val="FFFFFF"/>
          </a:solidFill>
          <a:ln w="31750">
            <a:solidFill>
              <a:srgbClr val="9BBB59"/>
            </a:solidFill>
            <a:miter lim="800000"/>
            <a:headEnd/>
            <a:tailEnd/>
          </a:ln>
          <a:effectLst/>
        </p:spPr>
        <p:txBody>
          <a:bodyPr vert="horz" wrap="square" lIns="122079" tIns="61039" rIns="122079" bIns="61039" numCol="1" anchor="t" anchorCtr="0" compatLnSpc="1">
            <a:prstTxWarp prst="textNoShape">
              <a:avLst/>
            </a:prstTxWarp>
          </a:bodyPr>
          <a:lstStyle/>
          <a:p>
            <a:pPr algn="ctr" defTabSz="1220815" fontAlgn="base">
              <a:spcBef>
                <a:spcPct val="0"/>
              </a:spcBef>
              <a:spcAft>
                <a:spcPts val="1335"/>
              </a:spcAft>
            </a:pPr>
            <a:r>
              <a:rPr lang="en-NZ" sz="1469" b="1">
                <a:latin typeface="Calibri" pitchFamily="34" charset="0"/>
                <a:cs typeface="Arial" pitchFamily="34" charset="0"/>
              </a:rPr>
              <a:t>YES</a:t>
            </a:r>
            <a:endParaRPr lang="en-US" sz="2403">
              <a:latin typeface="Arial" pitchFamily="34" charset="0"/>
              <a:cs typeface="Arial" pitchFamily="34" charset="0"/>
            </a:endParaRPr>
          </a:p>
        </p:txBody>
      </p:sp>
      <p:sp>
        <p:nvSpPr>
          <p:cNvPr id="11" name="AutoShape 8"/>
          <p:cNvSpPr>
            <a:spLocks noChangeArrowheads="1"/>
          </p:cNvSpPr>
          <p:nvPr/>
        </p:nvSpPr>
        <p:spPr bwMode="auto">
          <a:xfrm rot="5400000">
            <a:off x="5998199" y="7996370"/>
            <a:ext cx="852008" cy="720604"/>
          </a:xfrm>
          <a:prstGeom prst="notchedRightArrow">
            <a:avLst>
              <a:gd name="adj1" fmla="val 50000"/>
              <a:gd name="adj2" fmla="val 29559"/>
            </a:avLst>
          </a:prstGeom>
          <a:solidFill>
            <a:srgbClr val="FFFFFF"/>
          </a:solidFill>
          <a:ln w="31750">
            <a:solidFill>
              <a:srgbClr val="9BBB59"/>
            </a:solidFill>
            <a:miter lim="800000"/>
            <a:headEnd/>
            <a:tailEnd/>
          </a:ln>
          <a:effectLst/>
        </p:spPr>
        <p:txBody>
          <a:bodyPr vert="horz" wrap="square" lIns="122079" tIns="61039" rIns="122079" bIns="61039" numCol="1" anchor="t" anchorCtr="0" compatLnSpc="1">
            <a:prstTxWarp prst="textNoShape">
              <a:avLst/>
            </a:prstTxWarp>
          </a:bodyPr>
          <a:lstStyle/>
          <a:p>
            <a:pPr algn="ctr" defTabSz="1220815" fontAlgn="base">
              <a:spcBef>
                <a:spcPct val="0"/>
              </a:spcBef>
              <a:spcAft>
                <a:spcPts val="1335"/>
              </a:spcAft>
            </a:pPr>
            <a:r>
              <a:rPr lang="en-NZ" sz="1469" b="1">
                <a:latin typeface="Calibri" pitchFamily="34" charset="0"/>
                <a:cs typeface="Arial" pitchFamily="34" charset="0"/>
              </a:rPr>
              <a:t>YES</a:t>
            </a:r>
            <a:endParaRPr lang="en-US" sz="2403">
              <a:latin typeface="Arial" pitchFamily="34" charset="0"/>
              <a:cs typeface="Arial" pitchFamily="34" charset="0"/>
            </a:endParaRPr>
          </a:p>
        </p:txBody>
      </p:sp>
      <p:sp>
        <p:nvSpPr>
          <p:cNvPr id="12" name="AutoShape 9"/>
          <p:cNvSpPr>
            <a:spLocks noChangeArrowheads="1"/>
          </p:cNvSpPr>
          <p:nvPr/>
        </p:nvSpPr>
        <p:spPr bwMode="auto">
          <a:xfrm>
            <a:off x="7517826" y="4819355"/>
            <a:ext cx="852008" cy="720604"/>
          </a:xfrm>
          <a:prstGeom prst="notchedRightArrow">
            <a:avLst>
              <a:gd name="adj1" fmla="val 50000"/>
              <a:gd name="adj2" fmla="val 29559"/>
            </a:avLst>
          </a:prstGeom>
          <a:solidFill>
            <a:srgbClr val="FFFFFF"/>
          </a:solidFill>
          <a:ln w="31750">
            <a:solidFill>
              <a:srgbClr val="C0504D"/>
            </a:solidFill>
            <a:miter lim="800000"/>
            <a:headEnd/>
            <a:tailEnd/>
          </a:ln>
          <a:effectLst/>
        </p:spPr>
        <p:txBody>
          <a:bodyPr vert="horz" wrap="square" lIns="122079" tIns="61039" rIns="122079" bIns="61039" numCol="1" anchor="t" anchorCtr="0" compatLnSpc="1">
            <a:prstTxWarp prst="textNoShape">
              <a:avLst/>
            </a:prstTxWarp>
          </a:bodyPr>
          <a:lstStyle/>
          <a:p>
            <a:pPr algn="ctr" defTabSz="1220815" fontAlgn="base">
              <a:spcBef>
                <a:spcPct val="0"/>
              </a:spcBef>
              <a:spcAft>
                <a:spcPts val="1335"/>
              </a:spcAft>
            </a:pPr>
            <a:r>
              <a:rPr lang="en-NZ" sz="1469" b="1">
                <a:latin typeface="Calibri" pitchFamily="34" charset="0"/>
                <a:cs typeface="Arial" pitchFamily="34" charset="0"/>
              </a:rPr>
              <a:t>NO</a:t>
            </a:r>
            <a:endParaRPr lang="en-US" sz="2403">
              <a:latin typeface="Arial" pitchFamily="34" charset="0"/>
              <a:cs typeface="Arial" pitchFamily="34" charset="0"/>
            </a:endParaRPr>
          </a:p>
        </p:txBody>
      </p:sp>
      <p:sp>
        <p:nvSpPr>
          <p:cNvPr id="19" name="AutoShape 16"/>
          <p:cNvSpPr>
            <a:spLocks noChangeArrowheads="1"/>
          </p:cNvSpPr>
          <p:nvPr/>
        </p:nvSpPr>
        <p:spPr bwMode="auto">
          <a:xfrm>
            <a:off x="4383199" y="2723246"/>
            <a:ext cx="852008" cy="720604"/>
          </a:xfrm>
          <a:prstGeom prst="notchedRightArrow">
            <a:avLst>
              <a:gd name="adj1" fmla="val 50000"/>
              <a:gd name="adj2" fmla="val 29559"/>
            </a:avLst>
          </a:prstGeom>
          <a:solidFill>
            <a:srgbClr val="FFFFFF"/>
          </a:solidFill>
          <a:ln w="31750">
            <a:solidFill>
              <a:srgbClr val="C0504D"/>
            </a:solidFill>
            <a:miter lim="800000"/>
            <a:headEnd/>
            <a:tailEnd/>
          </a:ln>
          <a:effectLst/>
        </p:spPr>
        <p:txBody>
          <a:bodyPr vert="horz" wrap="square" lIns="122079" tIns="61039" rIns="122079" bIns="61039" numCol="1" anchor="t" anchorCtr="0" compatLnSpc="1">
            <a:prstTxWarp prst="textNoShape">
              <a:avLst/>
            </a:prstTxWarp>
          </a:bodyPr>
          <a:lstStyle/>
          <a:p>
            <a:pPr algn="ctr" defTabSz="1220815" fontAlgn="base">
              <a:spcBef>
                <a:spcPct val="0"/>
              </a:spcBef>
              <a:spcAft>
                <a:spcPts val="1335"/>
              </a:spcAft>
            </a:pPr>
            <a:r>
              <a:rPr lang="en-NZ" sz="1469" b="1" dirty="0">
                <a:latin typeface="Calibri" pitchFamily="34" charset="0"/>
                <a:cs typeface="Arial" pitchFamily="34" charset="0"/>
              </a:rPr>
              <a:t>NO</a:t>
            </a:r>
            <a:endParaRPr lang="en-US" sz="2403" dirty="0">
              <a:latin typeface="Arial" pitchFamily="34" charset="0"/>
              <a:cs typeface="Arial" pitchFamily="34" charset="0"/>
            </a:endParaRPr>
          </a:p>
        </p:txBody>
      </p:sp>
    </p:spTree>
    <p:extLst>
      <p:ext uri="{BB962C8B-B14F-4D97-AF65-F5344CB8AC3E}">
        <p14:creationId xmlns:p14="http://schemas.microsoft.com/office/powerpoint/2010/main" val="919941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800" b="0" dirty="0"/>
              <a:t>Eligibility</a:t>
            </a:r>
            <a:r>
              <a:rPr lang="en-NZ" sz="4800" dirty="0"/>
              <a:t> </a:t>
            </a:r>
            <a:r>
              <a:rPr lang="en-NZ" sz="4800" b="0" dirty="0"/>
              <a:t>exceptions</a:t>
            </a:r>
            <a:endParaRPr lang="en-GB" sz="4800" b="0" dirty="0"/>
          </a:p>
        </p:txBody>
      </p:sp>
      <p:sp>
        <p:nvSpPr>
          <p:cNvPr id="3" name="Content Placeholder 2"/>
          <p:cNvSpPr>
            <a:spLocks noGrp="1"/>
          </p:cNvSpPr>
          <p:nvPr>
            <p:ph idx="4294967295"/>
          </p:nvPr>
        </p:nvSpPr>
        <p:spPr>
          <a:xfrm>
            <a:off x="691353" y="1910149"/>
            <a:ext cx="10888871" cy="4647814"/>
          </a:xfrm>
        </p:spPr>
        <p:txBody>
          <a:bodyPr>
            <a:noAutofit/>
          </a:bodyPr>
          <a:lstStyle/>
          <a:p>
            <a:pPr marL="0" indent="0">
              <a:buNone/>
            </a:pPr>
            <a:r>
              <a:rPr lang="en-NZ" sz="2400" dirty="0"/>
              <a:t>The eligibility period may be extended under the following scenarios:</a:t>
            </a:r>
          </a:p>
          <a:p>
            <a:r>
              <a:rPr lang="en-NZ" sz="2400" dirty="0"/>
              <a:t>Extended sickness leave or part-time employment as a result of ongoing childcare responsibilities. Calculate </a:t>
            </a:r>
            <a:r>
              <a:rPr lang="en-NZ" sz="2400" i="1" dirty="0"/>
              <a:t>pro rata </a:t>
            </a:r>
            <a:r>
              <a:rPr lang="en-NZ" sz="2400" dirty="0"/>
              <a:t>for the year count.</a:t>
            </a:r>
          </a:p>
          <a:p>
            <a:r>
              <a:rPr lang="en-NZ" sz="2400" dirty="0"/>
              <a:t>Eligibility can be extended to take into account any career interruptions experienced due to being the primary caregiver for young children born since their PhD was awarded. If the applicant is the primary caregiver of a dependent child, the applicant is able to extend the period of eligibility by two years per child. The extension of two years per dependent child is inclusive of any periods of parental leave. There is no maximum identified</a:t>
            </a:r>
          </a:p>
          <a:p>
            <a:r>
              <a:rPr lang="en-NZ" sz="2400" dirty="0"/>
              <a:t>All extensions need prior approval by the RDF Secretariat</a:t>
            </a:r>
            <a:endParaRPr lang="en-GB" sz="2400" dirty="0"/>
          </a:p>
        </p:txBody>
      </p:sp>
      <p:sp>
        <p:nvSpPr>
          <p:cNvPr id="5" name="Content Placeholder 2"/>
          <p:cNvSpPr txBox="1">
            <a:spLocks/>
          </p:cNvSpPr>
          <p:nvPr/>
        </p:nvSpPr>
        <p:spPr>
          <a:xfrm>
            <a:off x="763392" y="6844473"/>
            <a:ext cx="10816832" cy="1327977"/>
          </a:xfrm>
          <a:prstGeom prst="rect">
            <a:avLst/>
          </a:prstGeom>
        </p:spPr>
        <p:txBody>
          <a:bodyPr vert="horz" lIns="122079" tIns="61039" rIns="122079" bIns="61039" rtlCol="0">
            <a:normAutofit/>
          </a:bodyPr>
          <a:lstStyle/>
          <a:p>
            <a:pPr marL="342900" indent="-342900" defTabSz="1220815">
              <a:spcBef>
                <a:spcPct val="20000"/>
              </a:spcBef>
              <a:buFont typeface="Arial" panose="020B0604020202020204" pitchFamily="34" charset="0"/>
              <a:buChar char="•"/>
              <a:defRPr/>
            </a:pPr>
            <a:r>
              <a:rPr lang="en-NZ" dirty="0"/>
              <a:t>Where an applicant has previously submitted an unsuccessful application, they should discuss their subsequent application with the Fellowship Coordinator before reapplying </a:t>
            </a:r>
          </a:p>
        </p:txBody>
      </p:sp>
      <p:sp>
        <p:nvSpPr>
          <p:cNvPr id="7" name="Title 1"/>
          <p:cNvSpPr txBox="1">
            <a:spLocks/>
          </p:cNvSpPr>
          <p:nvPr/>
        </p:nvSpPr>
        <p:spPr>
          <a:xfrm>
            <a:off x="606224" y="5941472"/>
            <a:ext cx="9805839" cy="1130841"/>
          </a:xfrm>
          <a:prstGeom prst="rect">
            <a:avLst/>
          </a:prstGeom>
        </p:spPr>
        <p:txBody>
          <a:bodyPr vert="horz" lIns="122079" tIns="61039" rIns="122079" bIns="61039" rtlCol="0" anchor="ctr">
            <a:normAutofit/>
          </a:bodyPr>
          <a:lstStyle/>
          <a:p>
            <a:pPr defTabSz="1220815">
              <a:spcBef>
                <a:spcPct val="0"/>
              </a:spcBef>
              <a:defRPr/>
            </a:pPr>
            <a:r>
              <a:rPr lang="en-NZ" sz="4800" dirty="0">
                <a:ea typeface="+mj-ea"/>
                <a:cs typeface="+mj-cs"/>
              </a:rPr>
              <a:t>Additional Rules</a:t>
            </a:r>
            <a:endParaRPr lang="en-GB" sz="4800" dirty="0">
              <a:ea typeface="+mj-ea"/>
              <a:cs typeface="+mj-cs"/>
            </a:endParaRPr>
          </a:p>
        </p:txBody>
      </p:sp>
    </p:spTree>
    <p:extLst>
      <p:ext uri="{BB962C8B-B14F-4D97-AF65-F5344CB8AC3E}">
        <p14:creationId xmlns:p14="http://schemas.microsoft.com/office/powerpoint/2010/main" val="190210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Scheme operation</a:t>
            </a:r>
          </a:p>
        </p:txBody>
      </p:sp>
      <p:sp>
        <p:nvSpPr>
          <p:cNvPr id="3" name="Content Placeholder 2"/>
          <p:cNvSpPr>
            <a:spLocks noGrp="1"/>
          </p:cNvSpPr>
          <p:nvPr>
            <p:ph idx="4294967295"/>
          </p:nvPr>
        </p:nvSpPr>
        <p:spPr>
          <a:xfrm>
            <a:off x="396329" y="2158533"/>
            <a:ext cx="10987087" cy="6081712"/>
          </a:xfrm>
        </p:spPr>
        <p:txBody>
          <a:bodyPr>
            <a:normAutofit fontScale="92500"/>
          </a:bodyPr>
          <a:lstStyle/>
          <a:p>
            <a:pPr lvl="1">
              <a:buFont typeface="Wingdings" panose="05000000000000000000" pitchFamily="2" charset="2"/>
              <a:buChar char="§"/>
            </a:pPr>
            <a:r>
              <a:rPr lang="en-NZ" dirty="0"/>
              <a:t>The award will provide:</a:t>
            </a:r>
          </a:p>
          <a:p>
            <a:pPr lvl="2">
              <a:buFont typeface="Courier New" panose="02070309020205020404" pitchFamily="49" charset="0"/>
              <a:buChar char="o"/>
            </a:pPr>
            <a:r>
              <a:rPr lang="en-NZ" dirty="0"/>
              <a:t>A contribution of $70,000 per year towards the researcher's salary</a:t>
            </a:r>
          </a:p>
          <a:p>
            <a:pPr lvl="2">
              <a:buFont typeface="Courier New" panose="02070309020205020404" pitchFamily="49" charset="0"/>
              <a:buChar char="o"/>
            </a:pPr>
            <a:r>
              <a:rPr lang="en-NZ" dirty="0"/>
              <a:t>An annual award of $60,000 in research related expenses</a:t>
            </a:r>
          </a:p>
          <a:p>
            <a:pPr lvl="2">
              <a:buFont typeface="Courier New" panose="02070309020205020404" pitchFamily="49" charset="0"/>
              <a:buChar char="o"/>
            </a:pPr>
            <a:r>
              <a:rPr lang="en-NZ" dirty="0"/>
              <a:t>$30,000 per year for the host organisations</a:t>
            </a:r>
          </a:p>
          <a:p>
            <a:pPr lvl="1">
              <a:buFont typeface="Wingdings" panose="05000000000000000000" pitchFamily="2" charset="2"/>
              <a:buChar char="§"/>
            </a:pPr>
            <a:endParaRPr lang="en-NZ" dirty="0"/>
          </a:p>
          <a:p>
            <a:pPr lvl="1">
              <a:buFont typeface="Wingdings" panose="05000000000000000000" pitchFamily="2" charset="2"/>
              <a:buChar char="§"/>
            </a:pPr>
            <a:r>
              <a:rPr lang="en-NZ" dirty="0"/>
              <a:t>At least 85% of the Fellow’s time must be dedicated to the research objectives identified in the proposal</a:t>
            </a:r>
          </a:p>
          <a:p>
            <a:pPr lvl="1">
              <a:buFont typeface="Wingdings" panose="05000000000000000000" pitchFamily="2" charset="2"/>
              <a:buChar char="§"/>
            </a:pPr>
            <a:endParaRPr lang="en-NZ" dirty="0"/>
          </a:p>
          <a:p>
            <a:pPr lvl="1">
              <a:buFont typeface="Wingdings" panose="05000000000000000000" pitchFamily="2" charset="2"/>
              <a:buChar char="§"/>
            </a:pPr>
            <a:r>
              <a:rPr lang="en-NZ" dirty="0"/>
              <a:t>Attendance at an annual workshop is required</a:t>
            </a:r>
          </a:p>
        </p:txBody>
      </p:sp>
    </p:spTree>
    <p:extLst>
      <p:ext uri="{BB962C8B-B14F-4D97-AF65-F5344CB8AC3E}">
        <p14:creationId xmlns:p14="http://schemas.microsoft.com/office/powerpoint/2010/main" val="240254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Selection Criteria</a:t>
            </a:r>
          </a:p>
        </p:txBody>
      </p:sp>
      <p:sp>
        <p:nvSpPr>
          <p:cNvPr id="3" name="Content Placeholder 2"/>
          <p:cNvSpPr>
            <a:spLocks noGrp="1"/>
          </p:cNvSpPr>
          <p:nvPr>
            <p:ph idx="4294967295"/>
          </p:nvPr>
        </p:nvSpPr>
        <p:spPr>
          <a:xfrm>
            <a:off x="644578" y="2057426"/>
            <a:ext cx="9421813" cy="6767513"/>
          </a:xfrm>
        </p:spPr>
        <p:txBody>
          <a:bodyPr>
            <a:normAutofit fontScale="47500" lnSpcReduction="20000"/>
          </a:bodyPr>
          <a:lstStyle/>
          <a:p>
            <a:r>
              <a:rPr lang="en-NZ" sz="5874" dirty="0"/>
              <a:t>Applications are graded on three criteria:</a:t>
            </a:r>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r>
              <a:rPr lang="en-NZ" sz="5874" dirty="0"/>
              <a:t>In the case of applicants of the same calibre, preference will be given to applicants who:</a:t>
            </a:r>
          </a:p>
          <a:p>
            <a:pPr lvl="1"/>
            <a:r>
              <a:rPr lang="en-NZ" sz="4406" dirty="0"/>
              <a:t>do not already have tenure or equivalent; or,</a:t>
            </a:r>
          </a:p>
          <a:p>
            <a:pPr lvl="1"/>
            <a:r>
              <a:rPr lang="en-NZ" sz="4406" dirty="0"/>
              <a:t>are living overseas and will use the Fellowship to return to New Zealand to continue their research careers</a:t>
            </a:r>
          </a:p>
        </p:txBody>
      </p:sp>
      <p:graphicFrame>
        <p:nvGraphicFramePr>
          <p:cNvPr id="5" name="Table 4"/>
          <p:cNvGraphicFramePr>
            <a:graphicFrameLocks noGrp="1"/>
          </p:cNvGraphicFramePr>
          <p:nvPr>
            <p:extLst>
              <p:ext uri="{D42A27DB-BD31-4B8C-83A1-F6EECF244321}">
                <p14:modId xmlns:p14="http://schemas.microsoft.com/office/powerpoint/2010/main" val="1650102563"/>
              </p:ext>
            </p:extLst>
          </p:nvPr>
        </p:nvGraphicFramePr>
        <p:xfrm>
          <a:off x="1393289" y="2928242"/>
          <a:ext cx="9421297" cy="3076338"/>
        </p:xfrm>
        <a:graphic>
          <a:graphicData uri="http://schemas.openxmlformats.org/drawingml/2006/table">
            <a:tbl>
              <a:tblPr firstRow="1" bandRow="1">
                <a:tableStyleId>{9D7B26C5-4107-4FEC-AEDC-1716B250A1EF}</a:tableStyleId>
              </a:tblPr>
              <a:tblGrid>
                <a:gridCol w="7786990">
                  <a:extLst>
                    <a:ext uri="{9D8B030D-6E8A-4147-A177-3AD203B41FA5}">
                      <a16:colId xmlns:a16="http://schemas.microsoft.com/office/drawing/2014/main" val="20000"/>
                    </a:ext>
                  </a:extLst>
                </a:gridCol>
                <a:gridCol w="1634307">
                  <a:extLst>
                    <a:ext uri="{9D8B030D-6E8A-4147-A177-3AD203B41FA5}">
                      <a16:colId xmlns:a16="http://schemas.microsoft.com/office/drawing/2014/main" val="20001"/>
                    </a:ext>
                  </a:extLst>
                </a:gridCol>
              </a:tblGrid>
              <a:tr h="512723">
                <a:tc>
                  <a:txBody>
                    <a:bodyPr/>
                    <a:lstStyle/>
                    <a:p>
                      <a:pPr>
                        <a:lnSpc>
                          <a:spcPct val="115000"/>
                        </a:lnSpc>
                        <a:spcAft>
                          <a:spcPts val="1000"/>
                        </a:spcAft>
                      </a:pPr>
                      <a:r>
                        <a:rPr lang="en-NZ" sz="2300" dirty="0"/>
                        <a:t>Criterion</a:t>
                      </a:r>
                      <a:endParaRPr lang="en-NZ" sz="2300" dirty="0">
                        <a:latin typeface="Calibri" pitchFamily="34" charset="0"/>
                        <a:ea typeface="Times New Roman"/>
                        <a:cs typeface="Calibri" pitchFamily="34" charset="0"/>
                      </a:endParaRPr>
                    </a:p>
                  </a:txBody>
                  <a:tcPr marL="89199" marR="89199" marT="0" marB="0" anchor="ctr"/>
                </a:tc>
                <a:tc>
                  <a:txBody>
                    <a:bodyPr/>
                    <a:lstStyle/>
                    <a:p>
                      <a:pPr algn="ctr">
                        <a:lnSpc>
                          <a:spcPct val="115000"/>
                        </a:lnSpc>
                        <a:spcAft>
                          <a:spcPts val="1000"/>
                        </a:spcAft>
                      </a:pPr>
                      <a:r>
                        <a:rPr lang="en-NZ" sz="2300" dirty="0"/>
                        <a:t>Weighting</a:t>
                      </a: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0"/>
                  </a:ext>
                </a:extLst>
              </a:tr>
              <a:tr h="512723">
                <a:tc>
                  <a:txBody>
                    <a:bodyPr/>
                    <a:lstStyle/>
                    <a:p>
                      <a:pPr marL="342900" lvl="0" indent="-342900">
                        <a:lnSpc>
                          <a:spcPct val="115000"/>
                        </a:lnSpc>
                        <a:spcAft>
                          <a:spcPts val="1000"/>
                        </a:spcAft>
                        <a:buFont typeface="+mj-lt"/>
                        <a:buNone/>
                      </a:pPr>
                      <a:r>
                        <a:rPr lang="en-NZ" sz="2300" dirty="0"/>
                        <a:t>Research Quality</a:t>
                      </a:r>
                      <a:endParaRPr lang="en-NZ" sz="2300" b="1" dirty="0">
                        <a:latin typeface="Calibri" pitchFamily="34" charset="0"/>
                        <a:cs typeface="Calibri" pitchFamily="34" charset="0"/>
                      </a:endParaRPr>
                    </a:p>
                  </a:txBody>
                  <a:tcPr marL="89199" marR="89199" marT="0" marB="0" anchor="ctr"/>
                </a:tc>
                <a:tc>
                  <a:txBody>
                    <a:bodyPr/>
                    <a:lstStyle/>
                    <a:p>
                      <a:pPr algn="ctr">
                        <a:lnSpc>
                          <a:spcPct val="115000"/>
                        </a:lnSpc>
                        <a:spcAft>
                          <a:spcPts val="1000"/>
                        </a:spcAft>
                      </a:pP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1"/>
                  </a:ext>
                </a:extLst>
              </a:tr>
              <a:tr h="512723">
                <a:tc>
                  <a:txBody>
                    <a:bodyPr/>
                    <a:lstStyle/>
                    <a:p>
                      <a:pPr marL="800100" lvl="1" indent="-342900">
                        <a:lnSpc>
                          <a:spcPct val="115000"/>
                        </a:lnSpc>
                        <a:spcAft>
                          <a:spcPts val="1000"/>
                        </a:spcAft>
                        <a:buFont typeface="Arial" panose="020B0604020202020204" pitchFamily="34" charset="0"/>
                        <a:buChar char="•"/>
                      </a:pPr>
                      <a:r>
                        <a:rPr lang="en-NZ" sz="2300" dirty="0"/>
                        <a:t>Calibre of the applicant as a researcher</a:t>
                      </a:r>
                      <a:endParaRPr lang="en-NZ" sz="2300" dirty="0">
                        <a:latin typeface="Calibri" pitchFamily="34" charset="0"/>
                        <a:ea typeface="Times New Roman"/>
                        <a:cs typeface="Calibri" pitchFamily="34" charset="0"/>
                      </a:endParaRPr>
                    </a:p>
                  </a:txBody>
                  <a:tcPr marL="89199" marR="89199" marT="0" marB="0" anchor="ctr"/>
                </a:tc>
                <a:tc>
                  <a:txBody>
                    <a:bodyPr/>
                    <a:lstStyle/>
                    <a:p>
                      <a:pPr algn="ctr">
                        <a:lnSpc>
                          <a:spcPct val="115000"/>
                        </a:lnSpc>
                        <a:spcAft>
                          <a:spcPts val="1000"/>
                        </a:spcAft>
                      </a:pPr>
                      <a:r>
                        <a:rPr lang="en-NZ" sz="2300" dirty="0"/>
                        <a:t>60%</a:t>
                      </a: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2"/>
                  </a:ext>
                </a:extLst>
              </a:tr>
              <a:tr h="512723">
                <a:tc>
                  <a:txBody>
                    <a:bodyPr/>
                    <a:lstStyle/>
                    <a:p>
                      <a:pPr marL="800100" lvl="1" indent="-342900">
                        <a:lnSpc>
                          <a:spcPct val="115000"/>
                        </a:lnSpc>
                        <a:spcAft>
                          <a:spcPts val="1000"/>
                        </a:spcAft>
                        <a:buFont typeface="Arial" panose="020B0604020202020204" pitchFamily="34" charset="0"/>
                        <a:buChar char="•"/>
                      </a:pPr>
                      <a:r>
                        <a:rPr lang="en-NZ" sz="2300" dirty="0"/>
                        <a:t>Assessment of the proposed programme of research</a:t>
                      </a:r>
                      <a:endParaRPr lang="en-NZ" sz="2300" dirty="0">
                        <a:latin typeface="Calibri" pitchFamily="34" charset="0"/>
                        <a:ea typeface="Times New Roman"/>
                        <a:cs typeface="Calibri" pitchFamily="34" charset="0"/>
                      </a:endParaRPr>
                    </a:p>
                  </a:txBody>
                  <a:tcPr marL="89199" marR="89199" marT="0" marB="0" anchor="ctr"/>
                </a:tc>
                <a:tc>
                  <a:txBody>
                    <a:bodyPr/>
                    <a:lstStyle/>
                    <a:p>
                      <a:pPr algn="ctr">
                        <a:lnSpc>
                          <a:spcPct val="115000"/>
                        </a:lnSpc>
                        <a:spcAft>
                          <a:spcPts val="1000"/>
                        </a:spcAft>
                      </a:pPr>
                      <a:r>
                        <a:rPr lang="en-NZ" sz="2300" dirty="0"/>
                        <a:t>20%</a:t>
                      </a: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3"/>
                  </a:ext>
                </a:extLst>
              </a:tr>
              <a:tr h="512723">
                <a:tc>
                  <a:txBody>
                    <a:bodyPr/>
                    <a:lstStyle/>
                    <a:p>
                      <a:pPr marL="342900" lvl="0" indent="-342900">
                        <a:lnSpc>
                          <a:spcPct val="115000"/>
                        </a:lnSpc>
                        <a:spcAft>
                          <a:spcPts val="1000"/>
                        </a:spcAft>
                        <a:buFont typeface="+mj-lt"/>
                        <a:buNone/>
                      </a:pPr>
                      <a:r>
                        <a:rPr lang="en-NZ" sz="2300" dirty="0"/>
                        <a:t>Leadership Quality</a:t>
                      </a:r>
                      <a:endParaRPr lang="en-NZ" sz="2300" b="1" dirty="0">
                        <a:latin typeface="Calibri" pitchFamily="34" charset="0"/>
                        <a:ea typeface="Times New Roman"/>
                        <a:cs typeface="Calibri" pitchFamily="34" charset="0"/>
                      </a:endParaRPr>
                    </a:p>
                  </a:txBody>
                  <a:tcPr marL="89199" marR="89199" marT="0" marB="0" anchor="ctr"/>
                </a:tc>
                <a:tc>
                  <a:txBody>
                    <a:bodyPr/>
                    <a:lstStyle/>
                    <a:p>
                      <a:pPr algn="ctr">
                        <a:lnSpc>
                          <a:spcPct val="115000"/>
                        </a:lnSpc>
                        <a:spcAft>
                          <a:spcPts val="1000"/>
                        </a:spcAft>
                      </a:pP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4"/>
                  </a:ext>
                </a:extLst>
              </a:tr>
              <a:tr h="512723">
                <a:tc>
                  <a:txBody>
                    <a:bodyPr/>
                    <a:lstStyle/>
                    <a:p>
                      <a:pPr marL="800100" lvl="1" indent="-342900">
                        <a:lnSpc>
                          <a:spcPct val="115000"/>
                        </a:lnSpc>
                        <a:spcAft>
                          <a:spcPts val="1000"/>
                        </a:spcAft>
                        <a:buFont typeface="Arial" panose="020B0604020202020204" pitchFamily="34" charset="0"/>
                        <a:buChar char="•"/>
                      </a:pPr>
                      <a:r>
                        <a:rPr lang="en-NZ" sz="2300" dirty="0"/>
                        <a:t>Calibre of the applicant as a research leader</a:t>
                      </a:r>
                      <a:endParaRPr lang="en-NZ" sz="2300" dirty="0">
                        <a:latin typeface="Calibri" pitchFamily="34" charset="0"/>
                        <a:ea typeface="Times New Roman"/>
                        <a:cs typeface="Calibri" pitchFamily="34" charset="0"/>
                      </a:endParaRPr>
                    </a:p>
                  </a:txBody>
                  <a:tcPr marL="89199" marR="89199" marT="0" marB="0" anchor="ctr"/>
                </a:tc>
                <a:tc>
                  <a:txBody>
                    <a:bodyPr/>
                    <a:lstStyle/>
                    <a:p>
                      <a:pPr algn="ctr">
                        <a:lnSpc>
                          <a:spcPct val="115000"/>
                        </a:lnSpc>
                        <a:spcAft>
                          <a:spcPts val="1000"/>
                        </a:spcAft>
                      </a:pPr>
                      <a:r>
                        <a:rPr lang="en-NZ" sz="2300" dirty="0"/>
                        <a:t>20%</a:t>
                      </a:r>
                      <a:endParaRPr lang="en-NZ" sz="2300" dirty="0">
                        <a:latin typeface="Calibri" pitchFamily="34" charset="0"/>
                        <a:ea typeface="Times New Roman"/>
                        <a:cs typeface="Calibri" pitchFamily="34" charset="0"/>
                      </a:endParaRPr>
                    </a:p>
                  </a:txBody>
                  <a:tcPr marL="89199" marR="89199"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5088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Are the Fellowships for you?</a:t>
            </a:r>
          </a:p>
        </p:txBody>
      </p:sp>
      <p:sp>
        <p:nvSpPr>
          <p:cNvPr id="3" name="Content Placeholder 2"/>
          <p:cNvSpPr>
            <a:spLocks noGrp="1"/>
          </p:cNvSpPr>
          <p:nvPr>
            <p:ph idx="4294967295"/>
          </p:nvPr>
        </p:nvSpPr>
        <p:spPr>
          <a:xfrm>
            <a:off x="689422" y="2175292"/>
            <a:ext cx="9420225" cy="2922587"/>
          </a:xfrm>
        </p:spPr>
        <p:txBody>
          <a:bodyPr>
            <a:normAutofit fontScale="62500" lnSpcReduction="20000"/>
          </a:bodyPr>
          <a:lstStyle/>
          <a:p>
            <a:pPr>
              <a:buNone/>
            </a:pPr>
            <a:r>
              <a:rPr lang="en-NZ" dirty="0">
                <a:hlinkClick r:id="rId4"/>
              </a:rPr>
              <a:t>https://royalsociety.org.nz/what-we-do/funds-and-opportunities/rutherford-discovery-fellowships/</a:t>
            </a:r>
            <a:endParaRPr lang="en-NZ" dirty="0"/>
          </a:p>
          <a:p>
            <a:pPr>
              <a:buNone/>
            </a:pPr>
            <a:endParaRPr lang="en-NZ" dirty="0"/>
          </a:p>
          <a:p>
            <a:r>
              <a:rPr lang="en-NZ" dirty="0"/>
              <a:t>Use your support:</a:t>
            </a:r>
          </a:p>
          <a:p>
            <a:pPr lvl="1"/>
            <a:r>
              <a:rPr lang="en-NZ" dirty="0"/>
              <a:t>Research office staff</a:t>
            </a:r>
          </a:p>
          <a:p>
            <a:pPr lvl="1"/>
            <a:r>
              <a:rPr lang="en-NZ" dirty="0"/>
              <a:t>Mentors</a:t>
            </a:r>
          </a:p>
          <a:p>
            <a:pPr lvl="1"/>
            <a:r>
              <a:rPr lang="en-NZ" dirty="0"/>
              <a:t>Head of Department</a:t>
            </a:r>
          </a:p>
          <a:p>
            <a:pPr>
              <a:buNone/>
            </a:pPr>
            <a:endParaRPr lang="en-NZ" dirty="0"/>
          </a:p>
        </p:txBody>
      </p:sp>
      <p:sp>
        <p:nvSpPr>
          <p:cNvPr id="5" name="TextBox 8"/>
          <p:cNvSpPr txBox="1">
            <a:spLocks noChangeArrowheads="1"/>
          </p:cNvSpPr>
          <p:nvPr/>
        </p:nvSpPr>
        <p:spPr bwMode="auto">
          <a:xfrm>
            <a:off x="6021425" y="5120416"/>
            <a:ext cx="1388522" cy="749692"/>
          </a:xfrm>
          <a:prstGeom prst="rect">
            <a:avLst/>
          </a:prstGeom>
          <a:noFill/>
          <a:ln w="9525">
            <a:noFill/>
            <a:miter lim="800000"/>
            <a:headEnd/>
            <a:tailEnd/>
          </a:ln>
        </p:spPr>
        <p:txBody>
          <a:bodyPr wrap="none">
            <a:spAutoFit/>
          </a:bodyPr>
          <a:lstStyle/>
          <a:p>
            <a:r>
              <a:rPr lang="en-NZ" sz="2136" b="1" dirty="0"/>
              <a:t>Referee</a:t>
            </a:r>
          </a:p>
          <a:p>
            <a:r>
              <a:rPr lang="en-NZ" sz="2136" b="1" dirty="0"/>
              <a:t>Guidelines</a:t>
            </a:r>
          </a:p>
        </p:txBody>
      </p:sp>
      <p:sp>
        <p:nvSpPr>
          <p:cNvPr id="6" name="TextBox 4"/>
          <p:cNvSpPr txBox="1">
            <a:spLocks noChangeArrowheads="1"/>
          </p:cNvSpPr>
          <p:nvPr/>
        </p:nvSpPr>
        <p:spPr bwMode="auto">
          <a:xfrm>
            <a:off x="1061671" y="5120416"/>
            <a:ext cx="1323311" cy="749692"/>
          </a:xfrm>
          <a:prstGeom prst="rect">
            <a:avLst/>
          </a:prstGeom>
          <a:noFill/>
          <a:ln w="9525">
            <a:noFill/>
            <a:miter lim="800000"/>
            <a:headEnd/>
            <a:tailEnd/>
          </a:ln>
        </p:spPr>
        <p:txBody>
          <a:bodyPr wrap="none">
            <a:spAutoFit/>
          </a:bodyPr>
          <a:lstStyle/>
          <a:p>
            <a:r>
              <a:rPr lang="en-NZ" sz="2136" b="1" dirty="0"/>
              <a:t>Terms of</a:t>
            </a:r>
          </a:p>
          <a:p>
            <a:r>
              <a:rPr lang="en-NZ" sz="2136" b="1" dirty="0"/>
              <a:t>Reference</a:t>
            </a:r>
          </a:p>
        </p:txBody>
      </p:sp>
      <p:sp>
        <p:nvSpPr>
          <p:cNvPr id="7" name="TextBox 7"/>
          <p:cNvSpPr txBox="1">
            <a:spLocks noChangeArrowheads="1"/>
          </p:cNvSpPr>
          <p:nvPr/>
        </p:nvSpPr>
        <p:spPr bwMode="auto">
          <a:xfrm>
            <a:off x="3604812" y="5120416"/>
            <a:ext cx="1388522" cy="749692"/>
          </a:xfrm>
          <a:prstGeom prst="rect">
            <a:avLst/>
          </a:prstGeom>
          <a:noFill/>
          <a:ln w="9525">
            <a:noFill/>
            <a:miter lim="800000"/>
            <a:headEnd/>
            <a:tailEnd/>
          </a:ln>
        </p:spPr>
        <p:txBody>
          <a:bodyPr wrap="none">
            <a:spAutoFit/>
          </a:bodyPr>
          <a:lstStyle/>
          <a:p>
            <a:r>
              <a:rPr lang="en-NZ" sz="2136" b="1" dirty="0"/>
              <a:t>Proposal</a:t>
            </a:r>
          </a:p>
          <a:p>
            <a:r>
              <a:rPr lang="en-NZ" sz="2136" b="1" dirty="0"/>
              <a:t>Guidelines</a:t>
            </a:r>
          </a:p>
        </p:txBody>
      </p:sp>
      <p:sp>
        <p:nvSpPr>
          <p:cNvPr id="8" name="TextBox 10"/>
          <p:cNvSpPr txBox="1">
            <a:spLocks noChangeArrowheads="1"/>
          </p:cNvSpPr>
          <p:nvPr/>
        </p:nvSpPr>
        <p:spPr bwMode="auto">
          <a:xfrm>
            <a:off x="8516470" y="5120416"/>
            <a:ext cx="1388522" cy="749692"/>
          </a:xfrm>
          <a:prstGeom prst="rect">
            <a:avLst/>
          </a:prstGeom>
          <a:noFill/>
          <a:ln w="9525">
            <a:noFill/>
            <a:miter lim="800000"/>
            <a:headEnd/>
            <a:tailEnd/>
          </a:ln>
        </p:spPr>
        <p:txBody>
          <a:bodyPr wrap="none">
            <a:spAutoFit/>
          </a:bodyPr>
          <a:lstStyle/>
          <a:p>
            <a:r>
              <a:rPr lang="en-NZ" sz="2136" b="1" dirty="0"/>
              <a:t>Panellist</a:t>
            </a:r>
          </a:p>
          <a:p>
            <a:r>
              <a:rPr lang="en-NZ" sz="2136" b="1" dirty="0"/>
              <a:t>Guidelines</a:t>
            </a:r>
          </a:p>
        </p:txBody>
      </p:sp>
      <p:graphicFrame>
        <p:nvGraphicFramePr>
          <p:cNvPr id="13" name="Object 12"/>
          <p:cNvGraphicFramePr>
            <a:graphicFrameLocks noChangeAspect="1"/>
          </p:cNvGraphicFramePr>
          <p:nvPr>
            <p:extLst>
              <p:ext uri="{D42A27DB-BD31-4B8C-83A1-F6EECF244321}">
                <p14:modId xmlns:p14="http://schemas.microsoft.com/office/powerpoint/2010/main" val="3390617832"/>
              </p:ext>
            </p:extLst>
          </p:nvPr>
        </p:nvGraphicFramePr>
        <p:xfrm>
          <a:off x="912611" y="6081774"/>
          <a:ext cx="1858733" cy="2403425"/>
        </p:xfrm>
        <a:graphic>
          <a:graphicData uri="http://schemas.openxmlformats.org/presentationml/2006/ole">
            <mc:AlternateContent xmlns:mc="http://schemas.openxmlformats.org/markup-compatibility/2006">
              <mc:Choice xmlns:v="urn:schemas-microsoft-com:vml" Requires="v">
                <p:oleObj spid="_x0000_s1105" name="Acrobat Document" r:id="rId5" imgW="5830114" imgH="7542857" progId="">
                  <p:embed/>
                </p:oleObj>
              </mc:Choice>
              <mc:Fallback>
                <p:oleObj name="Acrobat Document" r:id="rId5" imgW="5830114" imgH="7542857"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611" y="6081774"/>
                        <a:ext cx="1858733" cy="2403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690" name="Picture 10"/>
          <p:cNvPicPr>
            <a:picLocks noChangeAspect="1" noChangeArrowheads="1"/>
          </p:cNvPicPr>
          <p:nvPr/>
        </p:nvPicPr>
        <p:blipFill>
          <a:blip r:embed="rId7" cstate="print"/>
          <a:srcRect/>
          <a:stretch>
            <a:fillRect/>
          </a:stretch>
        </p:blipFill>
        <p:spPr bwMode="auto">
          <a:xfrm>
            <a:off x="3507645" y="6080781"/>
            <a:ext cx="1699777" cy="2403425"/>
          </a:xfrm>
          <a:prstGeom prst="rect">
            <a:avLst/>
          </a:prstGeom>
          <a:noFill/>
          <a:ln w="9525">
            <a:solidFill>
              <a:schemeClr val="tx1"/>
            </a:solidFill>
            <a:miter lim="800000"/>
            <a:headEnd/>
            <a:tailEnd/>
          </a:ln>
          <a:effectLst/>
        </p:spPr>
      </p:pic>
      <p:pic>
        <p:nvPicPr>
          <p:cNvPr id="71691" name="Picture 11"/>
          <p:cNvPicPr>
            <a:picLocks noChangeAspect="1" noChangeArrowheads="1"/>
          </p:cNvPicPr>
          <p:nvPr/>
        </p:nvPicPr>
        <p:blipFill>
          <a:blip r:embed="rId8" cstate="print"/>
          <a:srcRect/>
          <a:stretch>
            <a:fillRect/>
          </a:stretch>
        </p:blipFill>
        <p:spPr bwMode="auto">
          <a:xfrm>
            <a:off x="5942862" y="6080781"/>
            <a:ext cx="1699777" cy="2403425"/>
          </a:xfrm>
          <a:prstGeom prst="rect">
            <a:avLst/>
          </a:prstGeom>
          <a:noFill/>
          <a:ln w="9525">
            <a:solidFill>
              <a:schemeClr val="tx1"/>
            </a:solidFill>
            <a:miter lim="800000"/>
            <a:headEnd/>
            <a:tailEnd/>
          </a:ln>
          <a:effectLst/>
        </p:spPr>
      </p:pic>
      <p:pic>
        <p:nvPicPr>
          <p:cNvPr id="71692" name="Picture 12"/>
          <p:cNvPicPr>
            <a:picLocks noChangeAspect="1" noChangeArrowheads="1"/>
          </p:cNvPicPr>
          <p:nvPr/>
        </p:nvPicPr>
        <p:blipFill>
          <a:blip r:embed="rId9" cstate="print"/>
          <a:srcRect/>
          <a:stretch>
            <a:fillRect/>
          </a:stretch>
        </p:blipFill>
        <p:spPr bwMode="auto">
          <a:xfrm>
            <a:off x="8411990" y="6080781"/>
            <a:ext cx="1697657" cy="2403425"/>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7929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Terms of Reference</a:t>
            </a:r>
          </a:p>
        </p:txBody>
      </p:sp>
      <p:sp>
        <p:nvSpPr>
          <p:cNvPr id="4" name="Rectangle 3"/>
          <p:cNvSpPr/>
          <p:nvPr/>
        </p:nvSpPr>
        <p:spPr>
          <a:xfrm>
            <a:off x="644852" y="2218969"/>
            <a:ext cx="10863332" cy="6337735"/>
          </a:xfrm>
          <a:prstGeom prst="rect">
            <a:avLst/>
          </a:prstGeom>
        </p:spPr>
        <p:txBody>
          <a:bodyPr wrap="square">
            <a:spAutoFit/>
          </a:bodyPr>
          <a:lstStyle/>
          <a:p>
            <a:r>
              <a:rPr lang="en-NZ" sz="3204" b="1" dirty="0"/>
              <a:t>BACKGROUND</a:t>
            </a:r>
            <a:r>
              <a:rPr lang="en-NZ" sz="3204" dirty="0"/>
              <a:t> </a:t>
            </a:r>
          </a:p>
          <a:p>
            <a:r>
              <a:rPr lang="en-NZ" sz="2670" dirty="0"/>
              <a:t>The Rutherford Discovery Fellowships are administered by the Royal Society of New Zealand (the Royal Society) for the New Zealand Government. </a:t>
            </a:r>
          </a:p>
          <a:p>
            <a:r>
              <a:rPr lang="en-NZ" sz="2670" dirty="0"/>
              <a:t>The Fellowships will develop and foster the future leaders in the New Zealand science and innovation system. They will attract and retain New Zealand’s most talented early- to mid-career researchers and encourage their career development by enabling them to establish a track record for future research leadership. It is expected that Fellows, throughout their careers, </a:t>
            </a:r>
            <a:r>
              <a:rPr lang="en-NZ" sz="2670" dirty="0">
                <a:solidFill>
                  <a:srgbClr val="FF0000"/>
                </a:solidFill>
              </a:rPr>
              <a:t>will contribute to positive outcomes for New Zealand</a:t>
            </a:r>
            <a:r>
              <a:rPr lang="en-NZ" sz="2670" dirty="0"/>
              <a:t>. </a:t>
            </a:r>
          </a:p>
          <a:p>
            <a:endParaRPr lang="en-NZ" sz="2670" dirty="0"/>
          </a:p>
          <a:p>
            <a:r>
              <a:rPr lang="en-NZ" sz="2670" dirty="0"/>
              <a:t>Receipt of a Rutherford Discovery Fellowship </a:t>
            </a:r>
            <a:r>
              <a:rPr lang="en-NZ" sz="2670" dirty="0">
                <a:solidFill>
                  <a:srgbClr val="FF0000"/>
                </a:solidFill>
              </a:rPr>
              <a:t>is expected to have significant value in the future career development and leadership potential of a researcher. </a:t>
            </a:r>
          </a:p>
        </p:txBody>
      </p:sp>
    </p:spTree>
    <p:extLst>
      <p:ext uri="{BB962C8B-B14F-4D97-AF65-F5344CB8AC3E}">
        <p14:creationId xmlns:p14="http://schemas.microsoft.com/office/powerpoint/2010/main" val="36519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Funding round process</a:t>
            </a:r>
          </a:p>
        </p:txBody>
      </p:sp>
      <p:sp>
        <p:nvSpPr>
          <p:cNvPr id="3" name="Content Placeholder 2"/>
          <p:cNvSpPr>
            <a:spLocks noGrp="1"/>
          </p:cNvSpPr>
          <p:nvPr>
            <p:ph idx="4294967295"/>
          </p:nvPr>
        </p:nvSpPr>
        <p:spPr>
          <a:xfrm>
            <a:off x="775890" y="2062006"/>
            <a:ext cx="10477500" cy="6575425"/>
          </a:xfrm>
        </p:spPr>
        <p:txBody>
          <a:bodyPr>
            <a:normAutofit fontScale="70000" lnSpcReduction="20000"/>
          </a:bodyPr>
          <a:lstStyle/>
          <a:p>
            <a:pPr lvl="1"/>
            <a:r>
              <a:rPr lang="en-NZ" dirty="0"/>
              <a:t>A call for proposals will be made on 06 March</a:t>
            </a:r>
          </a:p>
          <a:p>
            <a:pPr lvl="1"/>
            <a:endParaRPr lang="en-NZ" dirty="0"/>
          </a:p>
          <a:p>
            <a:pPr lvl="1"/>
            <a:r>
              <a:rPr lang="en-NZ" dirty="0"/>
              <a:t>Applicants will be required to submit their proposals along with three applicant-solicited referee reports using a web portal</a:t>
            </a:r>
          </a:p>
          <a:p>
            <a:pPr lvl="1"/>
            <a:endParaRPr lang="en-NZ" dirty="0"/>
          </a:p>
          <a:p>
            <a:pPr lvl="1"/>
            <a:r>
              <a:rPr lang="en-NZ" dirty="0"/>
              <a:t>Three panels will assess the proposals:</a:t>
            </a:r>
          </a:p>
          <a:p>
            <a:pPr lvl="2"/>
            <a:r>
              <a:rPr lang="en-NZ" dirty="0"/>
              <a:t>Humanities and the Social Sciences</a:t>
            </a:r>
          </a:p>
          <a:p>
            <a:pPr lvl="2"/>
            <a:r>
              <a:rPr lang="en-NZ" dirty="0"/>
              <a:t>Life Sciences</a:t>
            </a:r>
          </a:p>
          <a:p>
            <a:pPr lvl="2"/>
            <a:r>
              <a:rPr lang="en-NZ" dirty="0"/>
              <a:t>Physical Sciences, Engineering and Mathematics</a:t>
            </a:r>
          </a:p>
          <a:p>
            <a:pPr lvl="2"/>
            <a:endParaRPr lang="en-NZ" dirty="0"/>
          </a:p>
          <a:p>
            <a:pPr lvl="1"/>
            <a:r>
              <a:rPr lang="en-NZ" dirty="0"/>
              <a:t>The discipline-based panels will recommend a long list of proposals to an interview panel co-opted by the President of the Royal Society </a:t>
            </a:r>
            <a:r>
              <a:rPr lang="en-NZ" dirty="0" err="1"/>
              <a:t>Te</a:t>
            </a:r>
            <a:r>
              <a:rPr lang="en-NZ" dirty="0"/>
              <a:t> </a:t>
            </a:r>
            <a:r>
              <a:rPr lang="en-NZ" dirty="0" err="1"/>
              <a:t>Apārangi</a:t>
            </a:r>
            <a:endParaRPr lang="en-NZ" dirty="0"/>
          </a:p>
          <a:p>
            <a:pPr lvl="1"/>
            <a:endParaRPr lang="en-NZ" dirty="0"/>
          </a:p>
          <a:p>
            <a:pPr lvl="1"/>
            <a:r>
              <a:rPr lang="en-NZ" dirty="0"/>
              <a:t>This interview panel will short list applicants to interview</a:t>
            </a:r>
          </a:p>
          <a:p>
            <a:pPr lvl="1"/>
            <a:endParaRPr lang="en-NZ" dirty="0"/>
          </a:p>
          <a:p>
            <a:pPr lvl="1"/>
            <a:r>
              <a:rPr lang="en-NZ" dirty="0"/>
              <a:t>Ten Fellows will be appointed</a:t>
            </a:r>
          </a:p>
        </p:txBody>
      </p:sp>
    </p:spTree>
    <p:extLst>
      <p:ext uri="{BB962C8B-B14F-4D97-AF65-F5344CB8AC3E}">
        <p14:creationId xmlns:p14="http://schemas.microsoft.com/office/powerpoint/2010/main" val="104474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  </a:t>
            </a:r>
            <a:r>
              <a:rPr lang="en-NZ" dirty="0"/>
              <a:t>About the Society:</a:t>
            </a:r>
            <a:endParaRPr lang="en-US" dirty="0"/>
          </a:p>
        </p:txBody>
      </p:sp>
      <p:sp>
        <p:nvSpPr>
          <p:cNvPr id="5" name="Content Placeholder 2"/>
          <p:cNvSpPr>
            <a:spLocks noGrp="1"/>
          </p:cNvSpPr>
          <p:nvPr>
            <p:ph type="body" sz="quarter" idx="11"/>
          </p:nvPr>
        </p:nvSpPr>
        <p:spPr>
          <a:xfrm>
            <a:off x="1020275" y="3680865"/>
            <a:ext cx="6324905" cy="2405141"/>
          </a:xfrm>
        </p:spPr>
        <p:txBody>
          <a:bodyPr>
            <a:normAutofit fontScale="70000" lnSpcReduction="20000"/>
          </a:bodyPr>
          <a:lstStyle/>
          <a:p>
            <a:pPr marL="342900" lvl="1" indent="-342900">
              <a:buFont typeface="Wingdings" panose="05000000000000000000" pitchFamily="2" charset="2"/>
              <a:buChar char="§"/>
            </a:pPr>
            <a:r>
              <a:rPr lang="en-NZ" sz="3800" dirty="0">
                <a:latin typeface="Calibri body"/>
              </a:rPr>
              <a:t>Representation for ~1,600 members and ~20,000 constituent members</a:t>
            </a:r>
          </a:p>
          <a:p>
            <a:pPr lvl="1"/>
            <a:endParaRPr lang="en-NZ" sz="3800" dirty="0">
              <a:latin typeface="Calibri body"/>
            </a:endParaRPr>
          </a:p>
          <a:p>
            <a:pPr marL="342900" lvl="1" indent="-342900">
              <a:buFont typeface="Wingdings" panose="05000000000000000000" pitchFamily="2" charset="2"/>
              <a:buChar char="§"/>
            </a:pPr>
            <a:r>
              <a:rPr lang="en-NZ" sz="3800" dirty="0">
                <a:latin typeface="Calibri body"/>
              </a:rPr>
              <a:t>Operates under an act of parliament (focus strategic priorities)</a:t>
            </a:r>
          </a:p>
          <a:p>
            <a:pPr lvl="1"/>
            <a:endParaRPr lang="en-NZ" sz="2800" dirty="0">
              <a:latin typeface="Calibri Light" panose="020F0302020204030204" pitchFamily="34" charset="0"/>
            </a:endParaRPr>
          </a:p>
          <a:p>
            <a:pPr lvl="1"/>
            <a:endParaRPr lang="en-NZ" sz="2800" dirty="0">
              <a:latin typeface="Calibri Light" panose="020F0302020204030204" pitchFamily="34" charset="0"/>
            </a:endParaRPr>
          </a:p>
        </p:txBody>
      </p:sp>
      <p:pic>
        <p:nvPicPr>
          <p:cNvPr id="7" name="Picture 3"/>
          <p:cNvPicPr>
            <a:picLocks noChangeAspect="1" noChangeArrowheads="1"/>
          </p:cNvPicPr>
          <p:nvPr/>
        </p:nvPicPr>
        <p:blipFill>
          <a:blip r:embed="rId2" cstate="print"/>
          <a:srcRect/>
          <a:stretch>
            <a:fillRect/>
          </a:stretch>
        </p:blipFill>
        <p:spPr bwMode="auto">
          <a:xfrm>
            <a:off x="7469792" y="3156210"/>
            <a:ext cx="3711319" cy="2664296"/>
          </a:xfrm>
          <a:prstGeom prst="rect">
            <a:avLst/>
          </a:prstGeom>
          <a:noFill/>
          <a:ln w="9525">
            <a:noFill/>
            <a:miter lim="800000"/>
            <a:headEnd/>
            <a:tailEnd/>
          </a:ln>
        </p:spPr>
      </p:pic>
    </p:spTree>
    <p:extLst>
      <p:ext uri="{BB962C8B-B14F-4D97-AF65-F5344CB8AC3E}">
        <p14:creationId xmlns:p14="http://schemas.microsoft.com/office/powerpoint/2010/main" val="27028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Process of selection</a:t>
            </a:r>
          </a:p>
        </p:txBody>
      </p:sp>
      <p:graphicFrame>
        <p:nvGraphicFramePr>
          <p:cNvPr id="5" name="Table 4"/>
          <p:cNvGraphicFramePr>
            <a:graphicFrameLocks noGrp="1"/>
          </p:cNvGraphicFramePr>
          <p:nvPr>
            <p:extLst>
              <p:ext uri="{D42A27DB-BD31-4B8C-83A1-F6EECF244321}">
                <p14:modId xmlns:p14="http://schemas.microsoft.com/office/powerpoint/2010/main" val="1433715458"/>
              </p:ext>
            </p:extLst>
          </p:nvPr>
        </p:nvGraphicFramePr>
        <p:xfrm>
          <a:off x="1104882" y="2098594"/>
          <a:ext cx="9229025" cy="2527031"/>
        </p:xfrm>
        <a:graphic>
          <a:graphicData uri="http://schemas.openxmlformats.org/drawingml/2006/table">
            <a:tbl>
              <a:tblPr firstRow="1">
                <a:tableStyleId>{9D7B26C5-4107-4FEC-AEDC-1716B250A1EF}</a:tableStyleId>
              </a:tblPr>
              <a:tblGrid>
                <a:gridCol w="1429213">
                  <a:extLst>
                    <a:ext uri="{9D8B030D-6E8A-4147-A177-3AD203B41FA5}">
                      <a16:colId xmlns:a16="http://schemas.microsoft.com/office/drawing/2014/main" val="20000"/>
                    </a:ext>
                  </a:extLst>
                </a:gridCol>
                <a:gridCol w="3184362">
                  <a:extLst>
                    <a:ext uri="{9D8B030D-6E8A-4147-A177-3AD203B41FA5}">
                      <a16:colId xmlns:a16="http://schemas.microsoft.com/office/drawing/2014/main" val="20001"/>
                    </a:ext>
                  </a:extLst>
                </a:gridCol>
                <a:gridCol w="3055114">
                  <a:extLst>
                    <a:ext uri="{9D8B030D-6E8A-4147-A177-3AD203B41FA5}">
                      <a16:colId xmlns:a16="http://schemas.microsoft.com/office/drawing/2014/main" val="20002"/>
                    </a:ext>
                  </a:extLst>
                </a:gridCol>
                <a:gridCol w="1560336">
                  <a:extLst>
                    <a:ext uri="{9D8B030D-6E8A-4147-A177-3AD203B41FA5}">
                      <a16:colId xmlns:a16="http://schemas.microsoft.com/office/drawing/2014/main" val="20003"/>
                    </a:ext>
                  </a:extLst>
                </a:gridCol>
              </a:tblGrid>
              <a:tr h="842343">
                <a:tc>
                  <a:txBody>
                    <a:bodyPr/>
                    <a:lstStyle/>
                    <a:p>
                      <a:pPr>
                        <a:lnSpc>
                          <a:spcPct val="115000"/>
                        </a:lnSpc>
                        <a:spcAft>
                          <a:spcPts val="1000"/>
                        </a:spcAft>
                      </a:pPr>
                      <a:r>
                        <a:rPr lang="en-US" sz="2400" dirty="0"/>
                        <a:t>Panel</a:t>
                      </a:r>
                      <a:endParaRPr lang="en-NZ" sz="2400" dirty="0">
                        <a:latin typeface="Calibri"/>
                        <a:ea typeface="Times New Roman"/>
                        <a:cs typeface="Times New Roman"/>
                      </a:endParaRPr>
                    </a:p>
                  </a:txBody>
                  <a:tcPr marL="89199" marR="89199" marT="0" marB="0"/>
                </a:tc>
                <a:tc>
                  <a:txBody>
                    <a:bodyPr/>
                    <a:lstStyle/>
                    <a:p>
                      <a:pPr algn="ctr">
                        <a:lnSpc>
                          <a:spcPct val="115000"/>
                        </a:lnSpc>
                        <a:spcAft>
                          <a:spcPts val="1000"/>
                        </a:spcAft>
                      </a:pPr>
                      <a:r>
                        <a:rPr lang="en-US" sz="2400" dirty="0"/>
                        <a:t>No. of proposals submitted</a:t>
                      </a:r>
                      <a:endParaRPr lang="en-NZ" sz="2400" dirty="0">
                        <a:latin typeface="Calibri"/>
                        <a:ea typeface="Times New Roman"/>
                        <a:cs typeface="Times New Roman"/>
                      </a:endParaRPr>
                    </a:p>
                  </a:txBody>
                  <a:tcPr marL="89199" marR="89199" marT="0" marB="0"/>
                </a:tc>
                <a:tc>
                  <a:txBody>
                    <a:bodyPr/>
                    <a:lstStyle/>
                    <a:p>
                      <a:pPr algn="ctr">
                        <a:lnSpc>
                          <a:spcPct val="115000"/>
                        </a:lnSpc>
                        <a:spcAft>
                          <a:spcPts val="1000"/>
                        </a:spcAft>
                      </a:pPr>
                      <a:r>
                        <a:rPr lang="en-US" sz="2400" dirty="0"/>
                        <a:t>Proposals submitted (% of total)</a:t>
                      </a:r>
                      <a:endParaRPr lang="en-NZ" sz="2400" dirty="0">
                        <a:latin typeface="Calibri"/>
                        <a:ea typeface="Times New Roman"/>
                        <a:cs typeface="Times New Roman"/>
                      </a:endParaRPr>
                    </a:p>
                  </a:txBody>
                  <a:tcPr marL="89199" marR="89199" marT="0" marB="0"/>
                </a:tc>
                <a:tc>
                  <a:txBody>
                    <a:bodyPr/>
                    <a:lstStyle/>
                    <a:p>
                      <a:pPr algn="ctr">
                        <a:lnSpc>
                          <a:spcPct val="115000"/>
                        </a:lnSpc>
                        <a:spcAft>
                          <a:spcPts val="1000"/>
                        </a:spcAft>
                      </a:pPr>
                      <a:r>
                        <a:rPr lang="en-US" sz="2400" dirty="0"/>
                        <a:t>Long-list (number)</a:t>
                      </a:r>
                      <a:endParaRPr lang="en-NZ" sz="2400" dirty="0">
                        <a:latin typeface="Calibri"/>
                        <a:ea typeface="Times New Roman"/>
                        <a:cs typeface="Times New Roman"/>
                      </a:endParaRPr>
                    </a:p>
                  </a:txBody>
                  <a:tcPr marL="89199" marR="89199" marT="0" marB="0"/>
                </a:tc>
                <a:extLst>
                  <a:ext uri="{0D108BD9-81ED-4DB2-BD59-A6C34878D82A}">
                    <a16:rowId xmlns:a16="http://schemas.microsoft.com/office/drawing/2014/main" val="10000"/>
                  </a:ext>
                </a:extLst>
              </a:tr>
              <a:tr h="421172">
                <a:tc>
                  <a:txBody>
                    <a:bodyPr/>
                    <a:lstStyle/>
                    <a:p>
                      <a:pPr>
                        <a:lnSpc>
                          <a:spcPct val="115000"/>
                        </a:lnSpc>
                        <a:spcAft>
                          <a:spcPts val="1000"/>
                        </a:spcAft>
                      </a:pPr>
                      <a:r>
                        <a:rPr lang="en-US" sz="2400" dirty="0"/>
                        <a:t>HSS</a:t>
                      </a:r>
                      <a:endParaRPr lang="en-NZ" sz="2400" dirty="0">
                        <a:latin typeface="Calibri"/>
                        <a:ea typeface="Times New Roman"/>
                        <a:cs typeface="Times New Roman"/>
                      </a:endParaRPr>
                    </a:p>
                  </a:txBody>
                  <a:tcPr marL="89199" marR="89199" marT="0" marB="0">
                    <a:solidFill>
                      <a:schemeClr val="accent2">
                        <a:lumMod val="40000"/>
                        <a:lumOff val="60000"/>
                      </a:schemeClr>
                    </a:solidFill>
                  </a:tcPr>
                </a:tc>
                <a:tc>
                  <a:txBody>
                    <a:bodyPr/>
                    <a:lstStyle/>
                    <a:p>
                      <a:pPr algn="ctr">
                        <a:lnSpc>
                          <a:spcPct val="115000"/>
                        </a:lnSpc>
                        <a:spcAft>
                          <a:spcPts val="1000"/>
                        </a:spcAft>
                      </a:pPr>
                      <a:r>
                        <a:rPr lang="en-US" sz="2400" dirty="0"/>
                        <a:t>16</a:t>
                      </a:r>
                      <a:endParaRPr lang="en-NZ" sz="2400" dirty="0">
                        <a:latin typeface="Calibri"/>
                        <a:ea typeface="Times New Roman"/>
                        <a:cs typeface="Times New Roman"/>
                      </a:endParaRPr>
                    </a:p>
                  </a:txBody>
                  <a:tcPr marL="89199" marR="89199" marT="0" marB="0" anchor="ctr">
                    <a:solidFill>
                      <a:schemeClr val="accent2">
                        <a:lumMod val="40000"/>
                        <a:lumOff val="60000"/>
                      </a:schemeClr>
                    </a:solidFill>
                  </a:tcPr>
                </a:tc>
                <a:tc>
                  <a:txBody>
                    <a:bodyPr/>
                    <a:lstStyle/>
                    <a:p>
                      <a:pPr algn="ctr">
                        <a:lnSpc>
                          <a:spcPct val="115000"/>
                        </a:lnSpc>
                        <a:spcAft>
                          <a:spcPts val="1000"/>
                        </a:spcAft>
                      </a:pPr>
                      <a:r>
                        <a:rPr lang="en-US" sz="2400" dirty="0"/>
                        <a:t>14%</a:t>
                      </a:r>
                      <a:endParaRPr lang="en-NZ" sz="2400" dirty="0">
                        <a:latin typeface="Calibri"/>
                        <a:ea typeface="Times New Roman"/>
                        <a:cs typeface="Times New Roman"/>
                      </a:endParaRPr>
                    </a:p>
                  </a:txBody>
                  <a:tcPr marL="89199" marR="89199" marT="0" marB="0" anchor="ctr">
                    <a:solidFill>
                      <a:schemeClr val="accent2">
                        <a:lumMod val="40000"/>
                        <a:lumOff val="60000"/>
                      </a:schemeClr>
                    </a:solidFill>
                  </a:tcPr>
                </a:tc>
                <a:tc>
                  <a:txBody>
                    <a:bodyPr/>
                    <a:lstStyle/>
                    <a:p>
                      <a:pPr algn="ctr">
                        <a:lnSpc>
                          <a:spcPct val="115000"/>
                        </a:lnSpc>
                        <a:spcAft>
                          <a:spcPts val="1000"/>
                        </a:spcAft>
                      </a:pPr>
                      <a:r>
                        <a:rPr lang="en-US" sz="2400" dirty="0"/>
                        <a:t>6</a:t>
                      </a:r>
                      <a:endParaRPr lang="en-NZ" sz="2400" dirty="0">
                        <a:latin typeface="Calibri"/>
                        <a:ea typeface="Times New Roman"/>
                        <a:cs typeface="Times New Roman"/>
                      </a:endParaRPr>
                    </a:p>
                  </a:txBody>
                  <a:tcPr marL="89199" marR="89199" marT="0" marB="0" anchor="ctr">
                    <a:solidFill>
                      <a:schemeClr val="accent2">
                        <a:lumMod val="40000"/>
                        <a:lumOff val="60000"/>
                      </a:schemeClr>
                    </a:solidFill>
                  </a:tcPr>
                </a:tc>
                <a:extLst>
                  <a:ext uri="{0D108BD9-81ED-4DB2-BD59-A6C34878D82A}">
                    <a16:rowId xmlns:a16="http://schemas.microsoft.com/office/drawing/2014/main" val="10001"/>
                  </a:ext>
                </a:extLst>
              </a:tr>
              <a:tr h="421172">
                <a:tc>
                  <a:txBody>
                    <a:bodyPr/>
                    <a:lstStyle/>
                    <a:p>
                      <a:pPr>
                        <a:lnSpc>
                          <a:spcPct val="115000"/>
                        </a:lnSpc>
                        <a:spcAft>
                          <a:spcPts val="1000"/>
                        </a:spcAft>
                      </a:pPr>
                      <a:r>
                        <a:rPr lang="en-US" sz="2400" dirty="0"/>
                        <a:t>LFS</a:t>
                      </a:r>
                      <a:endParaRPr lang="en-NZ" sz="2400" dirty="0">
                        <a:latin typeface="Calibri"/>
                        <a:ea typeface="Times New Roman"/>
                        <a:cs typeface="Times New Roman"/>
                      </a:endParaRPr>
                    </a:p>
                  </a:txBody>
                  <a:tcPr marL="89199" marR="89199" marT="0" marB="0">
                    <a:solidFill>
                      <a:schemeClr val="accent3">
                        <a:lumMod val="60000"/>
                        <a:lumOff val="40000"/>
                      </a:schemeClr>
                    </a:solidFill>
                  </a:tcPr>
                </a:tc>
                <a:tc>
                  <a:txBody>
                    <a:bodyPr/>
                    <a:lstStyle/>
                    <a:p>
                      <a:pPr algn="ctr">
                        <a:lnSpc>
                          <a:spcPct val="115000"/>
                        </a:lnSpc>
                        <a:spcAft>
                          <a:spcPts val="1000"/>
                        </a:spcAft>
                      </a:pPr>
                      <a:r>
                        <a:rPr lang="en-US" sz="2400" dirty="0"/>
                        <a:t>52</a:t>
                      </a:r>
                      <a:endParaRPr lang="en-NZ" sz="2400" dirty="0">
                        <a:latin typeface="Calibri"/>
                        <a:ea typeface="Times New Roman"/>
                        <a:cs typeface="Times New Roman"/>
                      </a:endParaRPr>
                    </a:p>
                  </a:txBody>
                  <a:tcPr marL="89199" marR="89199" marT="0" marB="0" anchor="ctr">
                    <a:solidFill>
                      <a:schemeClr val="accent3">
                        <a:lumMod val="60000"/>
                        <a:lumOff val="40000"/>
                      </a:schemeClr>
                    </a:solidFill>
                  </a:tcPr>
                </a:tc>
                <a:tc>
                  <a:txBody>
                    <a:bodyPr/>
                    <a:lstStyle/>
                    <a:p>
                      <a:pPr algn="ctr">
                        <a:lnSpc>
                          <a:spcPct val="115000"/>
                        </a:lnSpc>
                        <a:spcAft>
                          <a:spcPts val="1000"/>
                        </a:spcAft>
                      </a:pPr>
                      <a:r>
                        <a:rPr lang="en-US" sz="2400" dirty="0"/>
                        <a:t>45%</a:t>
                      </a:r>
                      <a:endParaRPr lang="en-NZ" sz="2400" dirty="0">
                        <a:latin typeface="Calibri"/>
                        <a:ea typeface="Times New Roman"/>
                        <a:cs typeface="Times New Roman"/>
                      </a:endParaRPr>
                    </a:p>
                  </a:txBody>
                  <a:tcPr marL="89199" marR="89199" marT="0" marB="0" anchor="ctr">
                    <a:solidFill>
                      <a:schemeClr val="accent3">
                        <a:lumMod val="60000"/>
                        <a:lumOff val="40000"/>
                      </a:schemeClr>
                    </a:solidFill>
                  </a:tcPr>
                </a:tc>
                <a:tc>
                  <a:txBody>
                    <a:bodyPr/>
                    <a:lstStyle/>
                    <a:p>
                      <a:pPr algn="ctr">
                        <a:lnSpc>
                          <a:spcPct val="115000"/>
                        </a:lnSpc>
                        <a:spcAft>
                          <a:spcPts val="1000"/>
                        </a:spcAft>
                      </a:pPr>
                      <a:r>
                        <a:rPr lang="en-US" sz="2400" dirty="0"/>
                        <a:t>18</a:t>
                      </a:r>
                      <a:endParaRPr lang="en-NZ" sz="2400" dirty="0">
                        <a:latin typeface="Calibri"/>
                        <a:ea typeface="Times New Roman"/>
                        <a:cs typeface="Times New Roman"/>
                      </a:endParaRPr>
                    </a:p>
                  </a:txBody>
                  <a:tcPr marL="89199" marR="89199" marT="0" marB="0" anchor="ctr">
                    <a:solidFill>
                      <a:schemeClr val="accent3">
                        <a:lumMod val="60000"/>
                        <a:lumOff val="40000"/>
                      </a:schemeClr>
                    </a:solidFill>
                  </a:tcPr>
                </a:tc>
                <a:extLst>
                  <a:ext uri="{0D108BD9-81ED-4DB2-BD59-A6C34878D82A}">
                    <a16:rowId xmlns:a16="http://schemas.microsoft.com/office/drawing/2014/main" val="10002"/>
                  </a:ext>
                </a:extLst>
              </a:tr>
              <a:tr h="421172">
                <a:tc>
                  <a:txBody>
                    <a:bodyPr/>
                    <a:lstStyle/>
                    <a:p>
                      <a:pPr>
                        <a:lnSpc>
                          <a:spcPct val="115000"/>
                        </a:lnSpc>
                        <a:spcAft>
                          <a:spcPts val="1000"/>
                        </a:spcAft>
                      </a:pPr>
                      <a:r>
                        <a:rPr lang="en-US" sz="2400" dirty="0"/>
                        <a:t>PEM</a:t>
                      </a:r>
                      <a:endParaRPr lang="en-NZ" sz="2400" dirty="0">
                        <a:latin typeface="Calibri"/>
                        <a:ea typeface="Times New Roman"/>
                        <a:cs typeface="Times New Roman"/>
                      </a:endParaRPr>
                    </a:p>
                  </a:txBody>
                  <a:tcPr marL="89199" marR="89199" marT="0" marB="0">
                    <a:solidFill>
                      <a:schemeClr val="accent1">
                        <a:lumMod val="60000"/>
                        <a:lumOff val="40000"/>
                      </a:schemeClr>
                    </a:solidFill>
                  </a:tcPr>
                </a:tc>
                <a:tc>
                  <a:txBody>
                    <a:bodyPr/>
                    <a:lstStyle/>
                    <a:p>
                      <a:pPr algn="ctr">
                        <a:lnSpc>
                          <a:spcPct val="115000"/>
                        </a:lnSpc>
                        <a:spcAft>
                          <a:spcPts val="1000"/>
                        </a:spcAft>
                      </a:pPr>
                      <a:r>
                        <a:rPr lang="en-US" sz="2400" dirty="0"/>
                        <a:t>47</a:t>
                      </a:r>
                      <a:endParaRPr lang="en-NZ" sz="2400" dirty="0">
                        <a:latin typeface="Calibri"/>
                        <a:ea typeface="Times New Roman"/>
                        <a:cs typeface="Times New Roman"/>
                      </a:endParaRPr>
                    </a:p>
                  </a:txBody>
                  <a:tcPr marL="89199" marR="89199" marT="0" marB="0" anchor="ctr">
                    <a:solidFill>
                      <a:schemeClr val="accent1">
                        <a:lumMod val="60000"/>
                        <a:lumOff val="40000"/>
                      </a:schemeClr>
                    </a:solidFill>
                  </a:tcPr>
                </a:tc>
                <a:tc>
                  <a:txBody>
                    <a:bodyPr/>
                    <a:lstStyle/>
                    <a:p>
                      <a:pPr algn="ctr">
                        <a:lnSpc>
                          <a:spcPct val="115000"/>
                        </a:lnSpc>
                        <a:spcAft>
                          <a:spcPts val="1000"/>
                        </a:spcAft>
                      </a:pPr>
                      <a:r>
                        <a:rPr lang="en-US" sz="2400" dirty="0"/>
                        <a:t>41%</a:t>
                      </a:r>
                      <a:endParaRPr lang="en-NZ" sz="2400" dirty="0">
                        <a:latin typeface="Calibri"/>
                        <a:ea typeface="Times New Roman"/>
                        <a:cs typeface="Times New Roman"/>
                      </a:endParaRPr>
                    </a:p>
                  </a:txBody>
                  <a:tcPr marL="89199" marR="89199" marT="0" marB="0" anchor="ctr">
                    <a:solidFill>
                      <a:schemeClr val="accent1">
                        <a:lumMod val="60000"/>
                        <a:lumOff val="40000"/>
                      </a:schemeClr>
                    </a:solidFill>
                  </a:tcPr>
                </a:tc>
                <a:tc>
                  <a:txBody>
                    <a:bodyPr/>
                    <a:lstStyle/>
                    <a:p>
                      <a:pPr algn="ctr">
                        <a:lnSpc>
                          <a:spcPct val="115000"/>
                        </a:lnSpc>
                        <a:spcAft>
                          <a:spcPts val="1000"/>
                        </a:spcAft>
                      </a:pPr>
                      <a:r>
                        <a:rPr lang="en-US" sz="2400" dirty="0"/>
                        <a:t>16</a:t>
                      </a:r>
                      <a:endParaRPr lang="en-NZ" sz="2400" dirty="0">
                        <a:latin typeface="Calibri"/>
                        <a:ea typeface="Times New Roman"/>
                        <a:cs typeface="Times New Roman"/>
                      </a:endParaRPr>
                    </a:p>
                  </a:txBody>
                  <a:tcPr marL="89199" marR="89199" marT="0" marB="0" anchor="ctr">
                    <a:solidFill>
                      <a:schemeClr val="accent1">
                        <a:lumMod val="60000"/>
                        <a:lumOff val="40000"/>
                      </a:schemeClr>
                    </a:solidFill>
                  </a:tcPr>
                </a:tc>
                <a:extLst>
                  <a:ext uri="{0D108BD9-81ED-4DB2-BD59-A6C34878D82A}">
                    <a16:rowId xmlns:a16="http://schemas.microsoft.com/office/drawing/2014/main" val="10003"/>
                  </a:ext>
                </a:extLst>
              </a:tr>
              <a:tr h="421172">
                <a:tc>
                  <a:txBody>
                    <a:bodyPr/>
                    <a:lstStyle/>
                    <a:p>
                      <a:pPr>
                        <a:lnSpc>
                          <a:spcPct val="115000"/>
                        </a:lnSpc>
                        <a:spcAft>
                          <a:spcPts val="1000"/>
                        </a:spcAft>
                      </a:pPr>
                      <a:r>
                        <a:rPr lang="en-US" sz="2400"/>
                        <a:t>Totals</a:t>
                      </a:r>
                      <a:endParaRPr lang="en-NZ" sz="2400">
                        <a:latin typeface="Calibri"/>
                        <a:ea typeface="Times New Roman"/>
                        <a:cs typeface="Times New Roman"/>
                      </a:endParaRPr>
                    </a:p>
                  </a:txBody>
                  <a:tcPr marL="89199" marR="89199" marT="0" marB="0"/>
                </a:tc>
                <a:tc>
                  <a:txBody>
                    <a:bodyPr/>
                    <a:lstStyle/>
                    <a:p>
                      <a:pPr algn="ctr">
                        <a:lnSpc>
                          <a:spcPct val="115000"/>
                        </a:lnSpc>
                        <a:spcAft>
                          <a:spcPts val="1000"/>
                        </a:spcAft>
                      </a:pPr>
                      <a:r>
                        <a:rPr lang="en-US" sz="2400" dirty="0"/>
                        <a:t>115</a:t>
                      </a:r>
                      <a:endParaRPr lang="en-NZ" sz="2400" dirty="0">
                        <a:latin typeface="Calibri"/>
                        <a:ea typeface="Times New Roman"/>
                        <a:cs typeface="Times New Roman"/>
                      </a:endParaRPr>
                    </a:p>
                  </a:txBody>
                  <a:tcPr marL="89199" marR="89199" marT="0" marB="0" anchor="ctr"/>
                </a:tc>
                <a:tc>
                  <a:txBody>
                    <a:bodyPr/>
                    <a:lstStyle/>
                    <a:p>
                      <a:pPr algn="ctr">
                        <a:lnSpc>
                          <a:spcPct val="115000"/>
                        </a:lnSpc>
                        <a:spcAft>
                          <a:spcPts val="1000"/>
                        </a:spcAft>
                      </a:pPr>
                      <a:r>
                        <a:rPr lang="en-US" sz="2400" dirty="0"/>
                        <a:t>100%</a:t>
                      </a:r>
                      <a:endParaRPr lang="en-NZ" sz="2400" dirty="0">
                        <a:latin typeface="Calibri"/>
                        <a:ea typeface="Times New Roman"/>
                        <a:cs typeface="Times New Roman"/>
                      </a:endParaRPr>
                    </a:p>
                  </a:txBody>
                  <a:tcPr marL="89199" marR="89199" marT="0" marB="0" anchor="ctr"/>
                </a:tc>
                <a:tc>
                  <a:txBody>
                    <a:bodyPr/>
                    <a:lstStyle/>
                    <a:p>
                      <a:pPr algn="ctr">
                        <a:lnSpc>
                          <a:spcPct val="115000"/>
                        </a:lnSpc>
                        <a:spcAft>
                          <a:spcPts val="1000"/>
                        </a:spcAft>
                      </a:pPr>
                      <a:r>
                        <a:rPr lang="en-US" sz="2400" dirty="0"/>
                        <a:t>40</a:t>
                      </a:r>
                      <a:endParaRPr lang="en-NZ" sz="2400" dirty="0">
                        <a:solidFill>
                          <a:schemeClr val="bg1"/>
                        </a:solidFill>
                        <a:latin typeface="Calibri"/>
                        <a:ea typeface="Times New Roman"/>
                        <a:cs typeface="Times New Roman"/>
                      </a:endParaRPr>
                    </a:p>
                  </a:txBody>
                  <a:tcPr marL="89199" marR="89199" marT="0" marB="0" anchor="ctr"/>
                </a:tc>
                <a:extLst>
                  <a:ext uri="{0D108BD9-81ED-4DB2-BD59-A6C34878D82A}">
                    <a16:rowId xmlns:a16="http://schemas.microsoft.com/office/drawing/2014/main" val="10004"/>
                  </a:ext>
                </a:extLst>
              </a:tr>
            </a:tbl>
          </a:graphicData>
        </a:graphic>
      </p:graphicFrame>
      <p:sp>
        <p:nvSpPr>
          <p:cNvPr id="6" name="Flowchart: Process 5"/>
          <p:cNvSpPr/>
          <p:nvPr/>
        </p:nvSpPr>
        <p:spPr bwMode="auto">
          <a:xfrm>
            <a:off x="5317697" y="5229581"/>
            <a:ext cx="1152966" cy="671858"/>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sz="3204" dirty="0">
                <a:latin typeface="Arial" charset="0"/>
                <a:ea typeface="ヒラギノ角ゴ Pro W3" pitchFamily="84" charset="-128"/>
              </a:rPr>
              <a:t>HSS</a:t>
            </a:r>
          </a:p>
        </p:txBody>
      </p:sp>
      <p:sp>
        <p:nvSpPr>
          <p:cNvPr id="7" name="Flowchart: Process 6"/>
          <p:cNvSpPr/>
          <p:nvPr/>
        </p:nvSpPr>
        <p:spPr bwMode="auto">
          <a:xfrm>
            <a:off x="7144640" y="5229581"/>
            <a:ext cx="1152966" cy="671858"/>
          </a:xfrm>
          <a:prstGeom prst="flowChartProcess">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sz="3204" dirty="0">
                <a:latin typeface="Arial" charset="0"/>
                <a:ea typeface="ヒラギノ角ゴ Pro W3" pitchFamily="84" charset="-128"/>
              </a:rPr>
              <a:t>LFS</a:t>
            </a:r>
          </a:p>
        </p:txBody>
      </p:sp>
      <p:sp>
        <p:nvSpPr>
          <p:cNvPr id="8" name="Flowchart: Process 7"/>
          <p:cNvSpPr/>
          <p:nvPr/>
        </p:nvSpPr>
        <p:spPr bwMode="auto">
          <a:xfrm>
            <a:off x="8971582" y="5229581"/>
            <a:ext cx="1152966" cy="671858"/>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sz="3204" dirty="0">
                <a:latin typeface="Arial" charset="0"/>
                <a:ea typeface="ヒラギノ角ゴ Pro W3" pitchFamily="84" charset="-128"/>
              </a:rPr>
              <a:t>PEM</a:t>
            </a:r>
          </a:p>
        </p:txBody>
      </p:sp>
      <p:sp>
        <p:nvSpPr>
          <p:cNvPr id="9" name="Oval 8"/>
          <p:cNvSpPr/>
          <p:nvPr/>
        </p:nvSpPr>
        <p:spPr bwMode="auto">
          <a:xfrm>
            <a:off x="7288761" y="6189681"/>
            <a:ext cx="864724" cy="756633"/>
          </a:xfrm>
          <a:prstGeom prst="ellips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dirty="0">
                <a:latin typeface="Arial" charset="0"/>
                <a:ea typeface="ヒラギノ角ゴ Pro W3" pitchFamily="84" charset="-128"/>
              </a:rPr>
              <a:t>18</a:t>
            </a:r>
          </a:p>
        </p:txBody>
      </p:sp>
      <p:sp>
        <p:nvSpPr>
          <p:cNvPr id="10" name="Oval 9"/>
          <p:cNvSpPr/>
          <p:nvPr/>
        </p:nvSpPr>
        <p:spPr bwMode="auto">
          <a:xfrm>
            <a:off x="9115703" y="6189681"/>
            <a:ext cx="864724" cy="756633"/>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dirty="0">
                <a:latin typeface="Arial" charset="0"/>
                <a:ea typeface="ヒラギノ角ゴ Pro W3" pitchFamily="84" charset="-128"/>
              </a:rPr>
              <a:t>16</a:t>
            </a:r>
          </a:p>
        </p:txBody>
      </p:sp>
      <p:sp>
        <p:nvSpPr>
          <p:cNvPr id="11" name="Flowchart: Process 13"/>
          <p:cNvSpPr>
            <a:spLocks noChangeArrowheads="1"/>
          </p:cNvSpPr>
          <p:nvPr/>
        </p:nvSpPr>
        <p:spPr bwMode="auto">
          <a:xfrm>
            <a:off x="7193387" y="7247272"/>
            <a:ext cx="1057591" cy="673976"/>
          </a:xfrm>
          <a:prstGeom prst="flowChartProcess">
            <a:avLst/>
          </a:prstGeom>
          <a:solidFill>
            <a:schemeClr val="tx1"/>
          </a:solidFill>
          <a:ln w="9525" algn="ctr">
            <a:solidFill>
              <a:schemeClr val="tx1"/>
            </a:solidFill>
            <a:round/>
            <a:headEnd/>
            <a:tailEnd/>
          </a:ln>
        </p:spPr>
        <p:txBody>
          <a:bodyPr/>
          <a:lstStyle/>
          <a:p>
            <a:pPr algn="ctr"/>
            <a:r>
              <a:rPr lang="en-NZ">
                <a:solidFill>
                  <a:schemeClr val="bg1"/>
                </a:solidFill>
              </a:rPr>
              <a:t>40</a:t>
            </a:r>
          </a:p>
        </p:txBody>
      </p:sp>
      <p:cxnSp>
        <p:nvCxnSpPr>
          <p:cNvPr id="12" name="Straight Arrow Connector 25"/>
          <p:cNvCxnSpPr>
            <a:cxnSpLocks noChangeShapeType="1"/>
            <a:stCxn id="6" idx="2"/>
          </p:cNvCxnSpPr>
          <p:nvPr/>
        </p:nvCxnSpPr>
        <p:spPr bwMode="auto">
          <a:xfrm rot="16200000" flipH="1">
            <a:off x="5750060" y="6045559"/>
            <a:ext cx="288241" cy="0"/>
          </a:xfrm>
          <a:prstGeom prst="straightConnector1">
            <a:avLst/>
          </a:prstGeom>
          <a:noFill/>
          <a:ln w="9525" algn="ctr">
            <a:solidFill>
              <a:schemeClr val="tx1"/>
            </a:solidFill>
            <a:round/>
            <a:headEnd/>
            <a:tailEnd type="arrow" w="med" len="med"/>
          </a:ln>
        </p:spPr>
      </p:cxnSp>
      <p:cxnSp>
        <p:nvCxnSpPr>
          <p:cNvPr id="13" name="Straight Arrow Connector 27"/>
          <p:cNvCxnSpPr>
            <a:cxnSpLocks noChangeShapeType="1"/>
          </p:cNvCxnSpPr>
          <p:nvPr/>
        </p:nvCxnSpPr>
        <p:spPr bwMode="auto">
          <a:xfrm rot="5400000">
            <a:off x="7579121" y="6045559"/>
            <a:ext cx="286123" cy="2120"/>
          </a:xfrm>
          <a:prstGeom prst="straightConnector1">
            <a:avLst/>
          </a:prstGeom>
          <a:noFill/>
          <a:ln w="9525" algn="ctr">
            <a:solidFill>
              <a:schemeClr val="tx1"/>
            </a:solidFill>
            <a:round/>
            <a:headEnd/>
            <a:tailEnd type="arrow" w="med" len="med"/>
          </a:ln>
        </p:spPr>
      </p:cxnSp>
      <p:cxnSp>
        <p:nvCxnSpPr>
          <p:cNvPr id="14" name="Straight Arrow Connector 29"/>
          <p:cNvCxnSpPr>
            <a:cxnSpLocks noChangeShapeType="1"/>
            <a:stCxn id="8" idx="2"/>
          </p:cNvCxnSpPr>
          <p:nvPr/>
        </p:nvCxnSpPr>
        <p:spPr bwMode="auto">
          <a:xfrm rot="5400000">
            <a:off x="9403945" y="6045559"/>
            <a:ext cx="288241" cy="0"/>
          </a:xfrm>
          <a:prstGeom prst="straightConnector1">
            <a:avLst/>
          </a:prstGeom>
          <a:noFill/>
          <a:ln w="9525" algn="ctr">
            <a:solidFill>
              <a:schemeClr val="tx1"/>
            </a:solidFill>
            <a:round/>
            <a:headEnd/>
            <a:tailEnd type="arrow" w="med" len="med"/>
          </a:ln>
        </p:spPr>
      </p:cxnSp>
      <p:cxnSp>
        <p:nvCxnSpPr>
          <p:cNvPr id="15" name="Straight Arrow Connector 32"/>
          <p:cNvCxnSpPr>
            <a:cxnSpLocks noChangeShapeType="1"/>
            <a:stCxn id="23" idx="4"/>
            <a:endCxn id="11" idx="1"/>
          </p:cNvCxnSpPr>
          <p:nvPr/>
        </p:nvCxnSpPr>
        <p:spPr bwMode="auto">
          <a:xfrm rot="16200000" flipH="1">
            <a:off x="6224810" y="6615683"/>
            <a:ext cx="637947" cy="1299207"/>
          </a:xfrm>
          <a:prstGeom prst="straightConnector1">
            <a:avLst/>
          </a:prstGeom>
          <a:noFill/>
          <a:ln w="9525" algn="ctr">
            <a:solidFill>
              <a:schemeClr val="tx1"/>
            </a:solidFill>
            <a:round/>
            <a:headEnd/>
            <a:tailEnd type="arrow" w="med" len="med"/>
          </a:ln>
        </p:spPr>
      </p:cxnSp>
      <p:cxnSp>
        <p:nvCxnSpPr>
          <p:cNvPr id="16" name="Straight Arrow Connector 34"/>
          <p:cNvCxnSpPr>
            <a:cxnSpLocks noChangeShapeType="1"/>
            <a:stCxn id="9" idx="4"/>
            <a:endCxn id="11" idx="0"/>
          </p:cNvCxnSpPr>
          <p:nvPr/>
        </p:nvCxnSpPr>
        <p:spPr bwMode="auto">
          <a:xfrm rot="16200000" flipH="1">
            <a:off x="7571704" y="7095733"/>
            <a:ext cx="300958" cy="2120"/>
          </a:xfrm>
          <a:prstGeom prst="straightConnector1">
            <a:avLst/>
          </a:prstGeom>
          <a:noFill/>
          <a:ln w="9525" algn="ctr">
            <a:solidFill>
              <a:schemeClr val="tx1"/>
            </a:solidFill>
            <a:round/>
            <a:headEnd/>
            <a:tailEnd type="arrow" w="med" len="med"/>
          </a:ln>
        </p:spPr>
      </p:cxnSp>
      <p:cxnSp>
        <p:nvCxnSpPr>
          <p:cNvPr id="17" name="Straight Arrow Connector 36"/>
          <p:cNvCxnSpPr>
            <a:cxnSpLocks noChangeShapeType="1"/>
            <a:stCxn id="10" idx="4"/>
            <a:endCxn id="11" idx="3"/>
          </p:cNvCxnSpPr>
          <p:nvPr/>
        </p:nvCxnSpPr>
        <p:spPr bwMode="auto">
          <a:xfrm rot="5400000">
            <a:off x="8580548" y="6616743"/>
            <a:ext cx="637947" cy="1297087"/>
          </a:xfrm>
          <a:prstGeom prst="straightConnector1">
            <a:avLst/>
          </a:prstGeom>
          <a:noFill/>
          <a:ln w="9525" algn="ctr">
            <a:solidFill>
              <a:schemeClr val="tx1"/>
            </a:solidFill>
            <a:round/>
            <a:headEnd/>
            <a:tailEnd type="arrow" w="med" len="med"/>
          </a:ln>
        </p:spPr>
      </p:cxnSp>
      <p:sp>
        <p:nvSpPr>
          <p:cNvPr id="18" name="Flowchart: Process 38"/>
          <p:cNvSpPr>
            <a:spLocks noChangeArrowheads="1"/>
          </p:cNvSpPr>
          <p:nvPr/>
        </p:nvSpPr>
        <p:spPr bwMode="auto">
          <a:xfrm>
            <a:off x="7193387" y="8209489"/>
            <a:ext cx="1057591" cy="671858"/>
          </a:xfrm>
          <a:prstGeom prst="flowChartProcess">
            <a:avLst/>
          </a:prstGeom>
          <a:solidFill>
            <a:schemeClr val="tx1"/>
          </a:solidFill>
          <a:ln w="9525" algn="ctr">
            <a:solidFill>
              <a:schemeClr val="tx1"/>
            </a:solidFill>
            <a:round/>
            <a:headEnd/>
            <a:tailEnd/>
          </a:ln>
        </p:spPr>
        <p:txBody>
          <a:bodyPr/>
          <a:lstStyle/>
          <a:p>
            <a:pPr algn="ctr"/>
            <a:r>
              <a:rPr lang="en-NZ">
                <a:solidFill>
                  <a:schemeClr val="bg1"/>
                </a:solidFill>
              </a:rPr>
              <a:t>20</a:t>
            </a:r>
          </a:p>
        </p:txBody>
      </p:sp>
      <p:cxnSp>
        <p:nvCxnSpPr>
          <p:cNvPr id="19" name="Straight Arrow Connector 40"/>
          <p:cNvCxnSpPr>
            <a:cxnSpLocks noChangeShapeType="1"/>
            <a:stCxn id="11" idx="2"/>
            <a:endCxn id="18" idx="0"/>
          </p:cNvCxnSpPr>
          <p:nvPr/>
        </p:nvCxnSpPr>
        <p:spPr bwMode="auto">
          <a:xfrm rot="5400000">
            <a:off x="7578062" y="8064308"/>
            <a:ext cx="288241" cy="2120"/>
          </a:xfrm>
          <a:prstGeom prst="straightConnector1">
            <a:avLst/>
          </a:prstGeom>
          <a:noFill/>
          <a:ln w="9525" algn="ctr">
            <a:solidFill>
              <a:schemeClr val="tx1"/>
            </a:solidFill>
            <a:round/>
            <a:headEnd/>
            <a:tailEnd type="arrow" w="med" len="med"/>
          </a:ln>
        </p:spPr>
      </p:cxnSp>
      <p:sp>
        <p:nvSpPr>
          <p:cNvPr id="20" name="Text Box 2"/>
          <p:cNvSpPr txBox="1">
            <a:spLocks noChangeArrowheads="1"/>
          </p:cNvSpPr>
          <p:nvPr/>
        </p:nvSpPr>
        <p:spPr bwMode="auto">
          <a:xfrm>
            <a:off x="816475" y="6161942"/>
            <a:ext cx="4221890" cy="768358"/>
          </a:xfrm>
          <a:prstGeom prst="rect">
            <a:avLst/>
          </a:prstGeom>
          <a:solidFill>
            <a:srgbClr val="FFFFFF"/>
          </a:solidFill>
          <a:ln w="9525">
            <a:noFill/>
            <a:miter lim="800000"/>
            <a:headEnd/>
            <a:tailEnd/>
          </a:ln>
        </p:spPr>
        <p:txBody>
          <a:bodyPr/>
          <a:lstStyle/>
          <a:p>
            <a:pPr algn="r">
              <a:spcAft>
                <a:spcPts val="1335"/>
              </a:spcAft>
            </a:pPr>
            <a:r>
              <a:rPr lang="en-NZ" dirty="0">
                <a:latin typeface="Calibri" pitchFamily="34" charset="0"/>
              </a:rPr>
              <a:t>Discipline-based panel recommendation</a:t>
            </a:r>
            <a:endParaRPr lang="en-US" dirty="0"/>
          </a:p>
        </p:txBody>
      </p:sp>
      <p:sp>
        <p:nvSpPr>
          <p:cNvPr id="21" name="Text Box 3"/>
          <p:cNvSpPr txBox="1">
            <a:spLocks noChangeArrowheads="1"/>
          </p:cNvSpPr>
          <p:nvPr/>
        </p:nvSpPr>
        <p:spPr bwMode="auto">
          <a:xfrm>
            <a:off x="816475" y="7315040"/>
            <a:ext cx="4221890" cy="438720"/>
          </a:xfrm>
          <a:prstGeom prst="rect">
            <a:avLst/>
          </a:prstGeom>
          <a:solidFill>
            <a:srgbClr val="FFFFFF"/>
          </a:solidFill>
          <a:ln w="9525">
            <a:noFill/>
            <a:miter lim="800000"/>
            <a:headEnd/>
            <a:tailEnd/>
          </a:ln>
        </p:spPr>
        <p:txBody>
          <a:bodyPr/>
          <a:lstStyle/>
          <a:p>
            <a:pPr algn="r">
              <a:spcAft>
                <a:spcPts val="1335"/>
              </a:spcAft>
            </a:pPr>
            <a:r>
              <a:rPr lang="en-NZ" dirty="0">
                <a:latin typeface="Calibri" pitchFamily="34" charset="0"/>
              </a:rPr>
              <a:t>Interview panel consideration</a:t>
            </a:r>
            <a:endParaRPr lang="en-US" dirty="0"/>
          </a:p>
        </p:txBody>
      </p:sp>
      <p:sp>
        <p:nvSpPr>
          <p:cNvPr id="22" name="Text Box 4"/>
          <p:cNvSpPr txBox="1">
            <a:spLocks noChangeArrowheads="1"/>
          </p:cNvSpPr>
          <p:nvPr/>
        </p:nvSpPr>
        <p:spPr bwMode="auto">
          <a:xfrm>
            <a:off x="816475" y="8277258"/>
            <a:ext cx="4221890" cy="438720"/>
          </a:xfrm>
          <a:prstGeom prst="rect">
            <a:avLst/>
          </a:prstGeom>
          <a:solidFill>
            <a:srgbClr val="FFFFFF"/>
          </a:solidFill>
          <a:ln w="9525">
            <a:noFill/>
            <a:miter lim="800000"/>
            <a:headEnd/>
            <a:tailEnd/>
          </a:ln>
        </p:spPr>
        <p:txBody>
          <a:bodyPr/>
          <a:lstStyle/>
          <a:p>
            <a:pPr algn="r">
              <a:spcAft>
                <a:spcPts val="1335"/>
              </a:spcAft>
            </a:pPr>
            <a:r>
              <a:rPr lang="en-NZ" dirty="0">
                <a:latin typeface="Calibri" pitchFamily="34" charset="0"/>
              </a:rPr>
              <a:t>Call to interview</a:t>
            </a:r>
            <a:endParaRPr lang="en-US" dirty="0"/>
          </a:p>
        </p:txBody>
      </p:sp>
      <p:sp>
        <p:nvSpPr>
          <p:cNvPr id="23" name="Oval 22"/>
          <p:cNvSpPr/>
          <p:nvPr/>
        </p:nvSpPr>
        <p:spPr bwMode="auto">
          <a:xfrm>
            <a:off x="5461818" y="6189681"/>
            <a:ext cx="864724" cy="756633"/>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NZ" dirty="0">
                <a:latin typeface="Arial" charset="0"/>
                <a:ea typeface="ヒラギノ角ゴ Pro W3" pitchFamily="84" charset="-128"/>
              </a:rPr>
              <a:t>6</a:t>
            </a:r>
          </a:p>
        </p:txBody>
      </p:sp>
    </p:spTree>
    <p:extLst>
      <p:ext uri="{BB962C8B-B14F-4D97-AF65-F5344CB8AC3E}">
        <p14:creationId xmlns:p14="http://schemas.microsoft.com/office/powerpoint/2010/main" val="134962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Preparing the application</a:t>
            </a:r>
          </a:p>
        </p:txBody>
      </p:sp>
      <p:sp>
        <p:nvSpPr>
          <p:cNvPr id="3" name="Content Placeholder 2"/>
          <p:cNvSpPr>
            <a:spLocks noGrp="1"/>
          </p:cNvSpPr>
          <p:nvPr>
            <p:ph idx="4294967295"/>
          </p:nvPr>
        </p:nvSpPr>
        <p:spPr>
          <a:xfrm>
            <a:off x="521096" y="2151063"/>
            <a:ext cx="10987087" cy="6081712"/>
          </a:xfrm>
        </p:spPr>
        <p:txBody>
          <a:bodyPr>
            <a:normAutofit fontScale="92500" lnSpcReduction="20000"/>
          </a:bodyPr>
          <a:lstStyle/>
          <a:p>
            <a:pPr lvl="1"/>
            <a:r>
              <a:rPr lang="en-NZ" dirty="0"/>
              <a:t>Follow the rules</a:t>
            </a:r>
          </a:p>
          <a:p>
            <a:pPr lvl="1"/>
            <a:endParaRPr lang="en-NZ" dirty="0"/>
          </a:p>
          <a:p>
            <a:pPr lvl="1"/>
            <a:r>
              <a:rPr lang="en-NZ" dirty="0"/>
              <a:t>Writing tips:</a:t>
            </a:r>
          </a:p>
          <a:p>
            <a:pPr lvl="2"/>
            <a:r>
              <a:rPr lang="en-NZ" dirty="0"/>
              <a:t>Write for your audience</a:t>
            </a:r>
          </a:p>
          <a:p>
            <a:pPr lvl="2"/>
            <a:r>
              <a:rPr lang="en-NZ" dirty="0"/>
              <a:t>Avoid jargon</a:t>
            </a:r>
          </a:p>
          <a:p>
            <a:pPr lvl="2"/>
            <a:r>
              <a:rPr lang="en-NZ" dirty="0"/>
              <a:t>Make every sentence count</a:t>
            </a:r>
          </a:p>
          <a:p>
            <a:pPr lvl="2"/>
            <a:r>
              <a:rPr lang="en-NZ" dirty="0"/>
              <a:t>Define abbreviations and use them sparingly</a:t>
            </a:r>
          </a:p>
          <a:p>
            <a:pPr lvl="2"/>
            <a:r>
              <a:rPr lang="en-NZ" dirty="0"/>
              <a:t>Avoid excessive use of might, maybe, could perhaps</a:t>
            </a:r>
          </a:p>
          <a:p>
            <a:pPr lvl="2"/>
            <a:r>
              <a:rPr lang="en-NZ" dirty="0"/>
              <a:t>Avoid grammatical and spelling errors</a:t>
            </a:r>
          </a:p>
          <a:p>
            <a:pPr lvl="2"/>
            <a:r>
              <a:rPr lang="en-NZ" dirty="0"/>
              <a:t>Make it as clear as you can</a:t>
            </a:r>
          </a:p>
          <a:p>
            <a:pPr lvl="1"/>
            <a:endParaRPr lang="en-NZ" dirty="0"/>
          </a:p>
          <a:p>
            <a:pPr lvl="1"/>
            <a:r>
              <a:rPr lang="en-NZ" dirty="0"/>
              <a:t>Read the guidelines (see how you will be assessed)</a:t>
            </a:r>
          </a:p>
          <a:p>
            <a:endParaRPr lang="en-NZ" dirty="0"/>
          </a:p>
        </p:txBody>
      </p:sp>
      <p:pic>
        <p:nvPicPr>
          <p:cNvPr id="5" name="Picture 2" descr="http://t1.gstatic.com/images?q=tbn:ANd9GcRhrLknHhNP7HTSNBS175CbgyUKxgxIVWwFqe7lsADBEBSbwnfuHg"/>
          <p:cNvPicPr>
            <a:picLocks noChangeAspect="1" noChangeArrowheads="1"/>
          </p:cNvPicPr>
          <p:nvPr/>
        </p:nvPicPr>
        <p:blipFill>
          <a:blip r:embed="rId3" cstate="print"/>
          <a:srcRect/>
          <a:stretch>
            <a:fillRect/>
          </a:stretch>
        </p:blipFill>
        <p:spPr bwMode="auto">
          <a:xfrm>
            <a:off x="8587483" y="1854866"/>
            <a:ext cx="2810355" cy="2899372"/>
          </a:xfrm>
          <a:prstGeom prst="rect">
            <a:avLst/>
          </a:prstGeom>
          <a:noFill/>
        </p:spPr>
      </p:pic>
    </p:spTree>
    <p:extLst>
      <p:ext uri="{BB962C8B-B14F-4D97-AF65-F5344CB8AC3E}">
        <p14:creationId xmlns:p14="http://schemas.microsoft.com/office/powerpoint/2010/main" val="162447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738" i="1" dirty="0"/>
              <a:t>Building your CV</a:t>
            </a:r>
            <a:endParaRPr lang="en-NZ" i="1" dirty="0"/>
          </a:p>
        </p:txBody>
      </p:sp>
      <p:sp>
        <p:nvSpPr>
          <p:cNvPr id="3" name="Content Placeholder 2"/>
          <p:cNvSpPr>
            <a:spLocks noGrp="1"/>
          </p:cNvSpPr>
          <p:nvPr>
            <p:ph idx="4294967295"/>
          </p:nvPr>
        </p:nvSpPr>
        <p:spPr>
          <a:xfrm>
            <a:off x="1220788" y="2151063"/>
            <a:ext cx="10987087" cy="6081712"/>
          </a:xfrm>
          <a:solidFill>
            <a:schemeClr val="bg1"/>
          </a:solidFill>
        </p:spPr>
        <p:txBody>
          <a:bodyPr>
            <a:noAutofit/>
          </a:bodyPr>
          <a:lstStyle/>
          <a:p>
            <a:r>
              <a:rPr lang="en-NZ" sz="3200" dirty="0"/>
              <a:t>In the Rutherford Discovery Fellowship applications, CVs matter!</a:t>
            </a:r>
          </a:p>
          <a:p>
            <a:pPr lvl="1"/>
            <a:r>
              <a:rPr lang="en-NZ" sz="2800" dirty="0"/>
              <a:t>Apply for awards and grants</a:t>
            </a:r>
          </a:p>
          <a:p>
            <a:pPr lvl="1"/>
            <a:r>
              <a:rPr lang="en-NZ" sz="2800" dirty="0"/>
              <a:t>Serve professional bodies (panels, editorial boards, conference committees… )</a:t>
            </a:r>
          </a:p>
          <a:p>
            <a:pPr lvl="1"/>
            <a:r>
              <a:rPr lang="en-NZ" sz="2800" dirty="0"/>
              <a:t>Write those unwritten papers prior to applying</a:t>
            </a:r>
          </a:p>
          <a:p>
            <a:pPr lvl="1"/>
            <a:r>
              <a:rPr lang="en-NZ" sz="2800" dirty="0"/>
              <a:t>Publicise your research</a:t>
            </a:r>
          </a:p>
          <a:p>
            <a:pPr lvl="1"/>
            <a:r>
              <a:rPr lang="en-NZ" sz="2800" dirty="0"/>
              <a:t>Seek collaboration</a:t>
            </a:r>
          </a:p>
          <a:p>
            <a:r>
              <a:rPr lang="en-NZ" sz="3200" dirty="0"/>
              <a:t>NZ RS&amp;T-CV template</a:t>
            </a:r>
          </a:p>
          <a:p>
            <a:pPr lvl="1"/>
            <a:r>
              <a:rPr lang="en-NZ" sz="3000" dirty="0"/>
              <a:t>Use section 1d “Present research/professional speciality” to introduce your research field.</a:t>
            </a:r>
          </a:p>
          <a:p>
            <a:endParaRPr lang="en-NZ" sz="3400" dirty="0"/>
          </a:p>
          <a:p>
            <a:pPr lvl="1"/>
            <a:endParaRPr lang="en-NZ" sz="2800" dirty="0"/>
          </a:p>
          <a:p>
            <a:pPr lvl="1"/>
            <a:endParaRPr lang="en-NZ" sz="2800" dirty="0"/>
          </a:p>
        </p:txBody>
      </p:sp>
    </p:spTree>
    <p:extLst>
      <p:ext uri="{BB962C8B-B14F-4D97-AF65-F5344CB8AC3E}">
        <p14:creationId xmlns:p14="http://schemas.microsoft.com/office/powerpoint/2010/main" val="149391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600" dirty="0"/>
              <a:t>Years of Research Experience</a:t>
            </a:r>
            <a:endParaRPr lang="en-NZ" dirty="0"/>
          </a:p>
        </p:txBody>
      </p:sp>
      <p:sp>
        <p:nvSpPr>
          <p:cNvPr id="3" name="Content Placeholder 2"/>
          <p:cNvSpPr>
            <a:spLocks noGrp="1"/>
          </p:cNvSpPr>
          <p:nvPr>
            <p:ph idx="4294967295"/>
          </p:nvPr>
        </p:nvSpPr>
        <p:spPr>
          <a:xfrm>
            <a:off x="521096" y="2151063"/>
            <a:ext cx="10987087" cy="6081712"/>
          </a:xfrm>
        </p:spPr>
        <p:txBody>
          <a:bodyPr>
            <a:normAutofit/>
          </a:bodyPr>
          <a:lstStyle/>
          <a:p>
            <a:r>
              <a:rPr lang="en-NZ" sz="2800" dirty="0"/>
              <a:t>Applicants must enter their years of research experience</a:t>
            </a:r>
          </a:p>
          <a:p>
            <a:r>
              <a:rPr lang="en-NZ" sz="2800" dirty="0"/>
              <a:t>Whole number of years minus periods of parental leave, medical leave or other career interruptions</a:t>
            </a:r>
          </a:p>
          <a:p>
            <a:r>
              <a:rPr lang="en-NZ" sz="2800" dirty="0"/>
              <a:t>Part-time work calculated on </a:t>
            </a:r>
            <a:r>
              <a:rPr lang="en-NZ" sz="2800" i="1" dirty="0"/>
              <a:t>pro rata </a:t>
            </a:r>
            <a:r>
              <a:rPr lang="en-NZ" sz="2800" dirty="0"/>
              <a:t>basis (e.g. 2 years at 0.5 FTE counts for one year of research experience)</a:t>
            </a:r>
          </a:p>
          <a:p>
            <a:pPr marL="485360" lvl="3" indent="-485360">
              <a:buFont typeface="Wingdings" pitchFamily="2" charset="2"/>
              <a:buChar char="§"/>
            </a:pPr>
            <a:r>
              <a:rPr lang="en-NZ" sz="2800" dirty="0"/>
              <a:t>Indicate parental leave and research breaks in </a:t>
            </a:r>
            <a:r>
              <a:rPr lang="en-NZ" sz="2800" dirty="0">
                <a:solidFill>
                  <a:srgbClr val="FF0000"/>
                </a:solidFill>
              </a:rPr>
              <a:t>section 1e </a:t>
            </a:r>
            <a:r>
              <a:rPr lang="en-NZ" sz="2800" dirty="0"/>
              <a:t>“Total years research experience</a:t>
            </a:r>
            <a:r>
              <a:rPr lang="en-US" sz="2800" dirty="0"/>
              <a:t> </a:t>
            </a:r>
            <a:r>
              <a:rPr lang="en-NZ" sz="2800" dirty="0"/>
              <a:t>”</a:t>
            </a:r>
          </a:p>
          <a:p>
            <a:pPr lvl="1"/>
            <a:endParaRPr lang="en-NZ" dirty="0"/>
          </a:p>
          <a:p>
            <a:pPr lvl="1"/>
            <a:endParaRPr lang="en-NZ" dirty="0"/>
          </a:p>
        </p:txBody>
      </p:sp>
    </p:spTree>
    <p:extLst>
      <p:ext uri="{BB962C8B-B14F-4D97-AF65-F5344CB8AC3E}">
        <p14:creationId xmlns:p14="http://schemas.microsoft.com/office/powerpoint/2010/main" val="122068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738" i="1" dirty="0"/>
              <a:t>Leadership</a:t>
            </a:r>
            <a:endParaRPr lang="en-NZ" i="1" dirty="0"/>
          </a:p>
        </p:txBody>
      </p:sp>
      <p:sp>
        <p:nvSpPr>
          <p:cNvPr id="3" name="Content Placeholder 2"/>
          <p:cNvSpPr>
            <a:spLocks noGrp="1"/>
          </p:cNvSpPr>
          <p:nvPr>
            <p:ph idx="4294967295"/>
          </p:nvPr>
        </p:nvSpPr>
        <p:spPr>
          <a:xfrm>
            <a:off x="893199" y="1825467"/>
            <a:ext cx="10285412" cy="7042086"/>
          </a:xfrm>
        </p:spPr>
        <p:txBody>
          <a:bodyPr>
            <a:noAutofit/>
          </a:bodyPr>
          <a:lstStyle/>
          <a:p>
            <a:r>
              <a:rPr lang="en-NZ" sz="3204" dirty="0"/>
              <a:t>Use this space wisely, avoid repeating your CV (but could be used to expand on CV if needed)</a:t>
            </a:r>
          </a:p>
          <a:p>
            <a:endParaRPr lang="en-NZ" sz="1602" dirty="0"/>
          </a:p>
          <a:p>
            <a:r>
              <a:rPr lang="en-NZ" sz="3204" dirty="0"/>
              <a:t>Provide evidence of your leadership qualities:</a:t>
            </a:r>
          </a:p>
          <a:p>
            <a:pPr lvl="2"/>
            <a:r>
              <a:rPr lang="en-NZ" sz="2403" dirty="0"/>
              <a:t>Student completions</a:t>
            </a:r>
          </a:p>
          <a:p>
            <a:pPr lvl="2"/>
            <a:r>
              <a:rPr lang="en-NZ" sz="2403" dirty="0"/>
              <a:t>External funding awarded</a:t>
            </a:r>
          </a:p>
          <a:p>
            <a:endParaRPr lang="en-NZ" sz="1602" dirty="0"/>
          </a:p>
          <a:p>
            <a:r>
              <a:rPr lang="en-NZ" sz="3204" dirty="0"/>
              <a:t>If applicable, write about the future direction of your career</a:t>
            </a:r>
          </a:p>
          <a:p>
            <a:endParaRPr lang="en-NZ" sz="1602" dirty="0"/>
          </a:p>
          <a:p>
            <a:r>
              <a:rPr lang="en-NZ" sz="3204" dirty="0"/>
              <a:t>If possible, demonstrate:</a:t>
            </a:r>
          </a:p>
          <a:p>
            <a:pPr lvl="2"/>
            <a:r>
              <a:rPr lang="en-NZ" sz="2403" dirty="0"/>
              <a:t>Team leadership roles</a:t>
            </a:r>
          </a:p>
          <a:p>
            <a:pPr lvl="2"/>
            <a:r>
              <a:rPr lang="en-NZ" sz="2403" dirty="0"/>
              <a:t>Project management responsibilities</a:t>
            </a:r>
          </a:p>
          <a:p>
            <a:pPr lvl="2"/>
            <a:r>
              <a:rPr lang="en-NZ" sz="2403" dirty="0"/>
              <a:t>Stakeholder relationships</a:t>
            </a:r>
          </a:p>
          <a:p>
            <a:pPr lvl="2"/>
            <a:r>
              <a:rPr lang="en-NZ" sz="2403" dirty="0"/>
              <a:t>Collaboration network</a:t>
            </a:r>
          </a:p>
        </p:txBody>
      </p:sp>
    </p:spTree>
    <p:extLst>
      <p:ext uri="{BB962C8B-B14F-4D97-AF65-F5344CB8AC3E}">
        <p14:creationId xmlns:p14="http://schemas.microsoft.com/office/powerpoint/2010/main" val="3678799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738" i="1" dirty="0"/>
              <a:t>Leadership</a:t>
            </a:r>
            <a:endParaRPr lang="en-NZ" i="1" dirty="0"/>
          </a:p>
        </p:txBody>
      </p:sp>
      <p:sp>
        <p:nvSpPr>
          <p:cNvPr id="3" name="Content Placeholder 2"/>
          <p:cNvSpPr>
            <a:spLocks noGrp="1"/>
          </p:cNvSpPr>
          <p:nvPr>
            <p:ph idx="4294967295"/>
          </p:nvPr>
        </p:nvSpPr>
        <p:spPr>
          <a:xfrm>
            <a:off x="678279" y="2145312"/>
            <a:ext cx="10285412" cy="4845050"/>
          </a:xfrm>
        </p:spPr>
        <p:txBody>
          <a:bodyPr>
            <a:noAutofit/>
          </a:bodyPr>
          <a:lstStyle/>
          <a:p>
            <a:pPr marL="0" lvl="0" indent="0">
              <a:buNone/>
            </a:pPr>
            <a:r>
              <a:rPr lang="en-NZ" sz="2670" b="1" i="1" dirty="0"/>
              <a:t>R</a:t>
            </a:r>
            <a:r>
              <a:rPr lang="en-NZ" sz="2400" b="1" i="1" dirty="0"/>
              <a:t>esearch leadership</a:t>
            </a:r>
          </a:p>
          <a:p>
            <a:pPr marL="0" indent="0">
              <a:buNone/>
            </a:pPr>
            <a:r>
              <a:rPr lang="en-NZ" sz="2400" dirty="0"/>
              <a:t>non-discipline-specific leadership (e.g. leadership in </a:t>
            </a:r>
            <a:r>
              <a:rPr lang="en-NZ" sz="2400" dirty="0" err="1"/>
              <a:t>Mātauranga</a:t>
            </a:r>
            <a:r>
              <a:rPr lang="en-NZ" sz="2400" dirty="0"/>
              <a:t> Māori, community leadership, board and council positions/memberships, etc.) should be assessed equally to discipline-specific leadership. </a:t>
            </a:r>
          </a:p>
          <a:p>
            <a:pPr marL="0" indent="0">
              <a:buNone/>
            </a:pPr>
            <a:r>
              <a:rPr lang="en-NZ" sz="2400" dirty="0"/>
              <a:t>Expected sources of evidence may include but are not limited to: team leadership roles; student numbers and completions; leadership in </a:t>
            </a:r>
            <a:r>
              <a:rPr lang="en-NZ" sz="2400" dirty="0" err="1"/>
              <a:t>Mātauranga</a:t>
            </a:r>
            <a:r>
              <a:rPr lang="en-NZ" sz="2400" dirty="0"/>
              <a:t> Māori; community leadership; board memberships; project management responsibilities; quality of stakeholder relationships; external grant funding as a named investigator; presence in relevant research communities; invitations to present keynote or plenary presentations; collaborator networks; knowledge transfer activity; significant contribution to achievement of commercialisation milestones; entrepreneurial activity; indications of peer-esteem; thought leadership (e.g., conceptual development of a research field internationally); and, direct policy facing or public engagement work. If appropriate, applicants may also indicate the future direction they wish to develop their leadership skills.</a:t>
            </a:r>
          </a:p>
          <a:p>
            <a:pPr marL="476882" lvl="2" indent="0">
              <a:buNone/>
            </a:pPr>
            <a:endParaRPr lang="en-NZ" sz="2403" dirty="0"/>
          </a:p>
        </p:txBody>
      </p:sp>
    </p:spTree>
    <p:extLst>
      <p:ext uri="{BB962C8B-B14F-4D97-AF65-F5344CB8AC3E}">
        <p14:creationId xmlns:p14="http://schemas.microsoft.com/office/powerpoint/2010/main" val="1021531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738" i="1" dirty="0"/>
              <a:t>Research</a:t>
            </a:r>
            <a:endParaRPr lang="en-NZ" i="1" dirty="0"/>
          </a:p>
        </p:txBody>
      </p:sp>
      <p:sp>
        <p:nvSpPr>
          <p:cNvPr id="3" name="Content Placeholder 2"/>
          <p:cNvSpPr>
            <a:spLocks noGrp="1"/>
          </p:cNvSpPr>
          <p:nvPr>
            <p:ph idx="4294967295"/>
          </p:nvPr>
        </p:nvSpPr>
        <p:spPr>
          <a:xfrm>
            <a:off x="711122" y="2151063"/>
            <a:ext cx="10987087" cy="6081712"/>
          </a:xfrm>
        </p:spPr>
        <p:txBody>
          <a:bodyPr>
            <a:normAutofit/>
          </a:bodyPr>
          <a:lstStyle/>
          <a:p>
            <a:r>
              <a:rPr lang="en-NZ" sz="3600" dirty="0"/>
              <a:t>Not a Marsden project but a 5 year programme</a:t>
            </a:r>
          </a:p>
          <a:p>
            <a:r>
              <a:rPr lang="en-NZ" sz="3600" dirty="0"/>
              <a:t>Present an overarching research theme in the programme design and rationale</a:t>
            </a:r>
          </a:p>
          <a:p>
            <a:r>
              <a:rPr lang="en-NZ" sz="3600" dirty="0"/>
              <a:t>If appropriate, propose a number of objectives or projects to investigate</a:t>
            </a:r>
          </a:p>
          <a:p>
            <a:r>
              <a:rPr lang="en-NZ" sz="3600" dirty="0"/>
              <a:t>Good design and planning is essential:</a:t>
            </a:r>
          </a:p>
          <a:p>
            <a:pPr lvl="1"/>
            <a:r>
              <a:rPr lang="en-NZ" sz="3600" dirty="0"/>
              <a:t>Be specific with your objectives and have a clear focus</a:t>
            </a:r>
          </a:p>
        </p:txBody>
      </p:sp>
    </p:spTree>
    <p:extLst>
      <p:ext uri="{BB962C8B-B14F-4D97-AF65-F5344CB8AC3E}">
        <p14:creationId xmlns:p14="http://schemas.microsoft.com/office/powerpoint/2010/main" val="4060478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Preparing the application</a:t>
            </a:r>
            <a:br>
              <a:rPr lang="en-NZ" dirty="0"/>
            </a:br>
            <a:r>
              <a:rPr lang="en-NZ" sz="3738" i="1" dirty="0"/>
              <a:t>Referees</a:t>
            </a:r>
            <a:endParaRPr lang="en-NZ" i="1" dirty="0"/>
          </a:p>
        </p:txBody>
      </p:sp>
      <p:sp>
        <p:nvSpPr>
          <p:cNvPr id="3" name="Content Placeholder 2"/>
          <p:cNvSpPr>
            <a:spLocks noGrp="1"/>
          </p:cNvSpPr>
          <p:nvPr>
            <p:ph idx="4294967295"/>
          </p:nvPr>
        </p:nvSpPr>
        <p:spPr>
          <a:xfrm>
            <a:off x="675494" y="1916113"/>
            <a:ext cx="10093325" cy="7115175"/>
          </a:xfrm>
        </p:spPr>
        <p:txBody>
          <a:bodyPr>
            <a:normAutofit fontScale="25000" lnSpcReduction="20000"/>
          </a:bodyPr>
          <a:lstStyle/>
          <a:p>
            <a:pPr marL="0" indent="0">
              <a:lnSpc>
                <a:spcPct val="130000"/>
              </a:lnSpc>
              <a:buNone/>
            </a:pPr>
            <a:r>
              <a:rPr lang="en-NZ" sz="9613" dirty="0"/>
              <a:t>You will need to get </a:t>
            </a:r>
            <a:r>
              <a:rPr lang="en-NZ" sz="9613" b="1" dirty="0"/>
              <a:t>three</a:t>
            </a:r>
            <a:r>
              <a:rPr lang="en-NZ" sz="9613" dirty="0"/>
              <a:t> referees to review the calibre of you as a researcher, your leadership and your proposed research proposal.</a:t>
            </a:r>
          </a:p>
          <a:p>
            <a:pPr>
              <a:lnSpc>
                <a:spcPct val="130000"/>
              </a:lnSpc>
            </a:pPr>
            <a:endParaRPr lang="en-NZ" dirty="0"/>
          </a:p>
          <a:p>
            <a:pPr lvl="1">
              <a:lnSpc>
                <a:spcPct val="130000"/>
              </a:lnSpc>
            </a:pPr>
            <a:r>
              <a:rPr lang="en-NZ" sz="9613" dirty="0"/>
              <a:t>Referees should not be directly involved in the research (general rule is no co-publications last five years)</a:t>
            </a:r>
          </a:p>
          <a:p>
            <a:pPr lvl="1">
              <a:lnSpc>
                <a:spcPct val="130000"/>
              </a:lnSpc>
            </a:pPr>
            <a:r>
              <a:rPr lang="en-NZ" sz="9613" dirty="0"/>
              <a:t>Referees should not be in your chain of line management</a:t>
            </a:r>
          </a:p>
          <a:p>
            <a:pPr lvl="1">
              <a:lnSpc>
                <a:spcPct val="130000"/>
              </a:lnSpc>
            </a:pPr>
            <a:r>
              <a:rPr lang="en-NZ" sz="9613" dirty="0"/>
              <a:t>The referee reports are confidential – you will not see their comments</a:t>
            </a:r>
          </a:p>
          <a:p>
            <a:pPr lvl="1">
              <a:lnSpc>
                <a:spcPct val="130000"/>
              </a:lnSpc>
            </a:pPr>
            <a:r>
              <a:rPr lang="en-NZ" sz="9613" dirty="0"/>
              <a:t>At least one of these referees must be an international referee</a:t>
            </a:r>
          </a:p>
          <a:p>
            <a:pPr lvl="1">
              <a:lnSpc>
                <a:spcPct val="130000"/>
              </a:lnSpc>
            </a:pPr>
            <a:r>
              <a:rPr lang="en-NZ" sz="9613" dirty="0"/>
              <a:t>It is </a:t>
            </a:r>
            <a:r>
              <a:rPr lang="en-NZ" sz="9613" b="1" dirty="0">
                <a:solidFill>
                  <a:srgbClr val="FF0000"/>
                </a:solidFill>
              </a:rPr>
              <a:t>your responsibility </a:t>
            </a:r>
            <a:r>
              <a:rPr lang="en-NZ" sz="9613" dirty="0"/>
              <a:t>to ensure the referee reports are received by the Society by the due date</a:t>
            </a:r>
          </a:p>
          <a:p>
            <a:pPr lvl="1">
              <a:lnSpc>
                <a:spcPct val="130000"/>
              </a:lnSpc>
            </a:pPr>
            <a:r>
              <a:rPr lang="en-NZ" sz="9613" dirty="0"/>
              <a:t>If the Society has not received 3 referee reports by the closing date and time, your application is invalid</a:t>
            </a:r>
          </a:p>
          <a:p>
            <a:pPr lvl="1">
              <a:lnSpc>
                <a:spcPct val="130000"/>
              </a:lnSpc>
            </a:pPr>
            <a:r>
              <a:rPr lang="en-NZ" sz="9613" dirty="0"/>
              <a:t>You can check the status of referee reports on the portal</a:t>
            </a:r>
          </a:p>
          <a:p>
            <a:pPr lvl="1">
              <a:lnSpc>
                <a:spcPct val="130000"/>
              </a:lnSpc>
            </a:pPr>
            <a:r>
              <a:rPr lang="en-NZ" sz="9613" dirty="0"/>
              <a:t>You have the option to add more than 3 referees. The Society will use the FIRST 3 referee reports received, at least one of which </a:t>
            </a:r>
            <a:r>
              <a:rPr lang="en-NZ" sz="9613" b="1" dirty="0"/>
              <a:t>must</a:t>
            </a:r>
            <a:r>
              <a:rPr lang="en-NZ" sz="9613" dirty="0"/>
              <a:t> an international referee</a:t>
            </a:r>
          </a:p>
        </p:txBody>
      </p:sp>
    </p:spTree>
    <p:extLst>
      <p:ext uri="{BB962C8B-B14F-4D97-AF65-F5344CB8AC3E}">
        <p14:creationId xmlns:p14="http://schemas.microsoft.com/office/powerpoint/2010/main" val="2546686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Amendments for 2020</a:t>
            </a:r>
          </a:p>
        </p:txBody>
      </p:sp>
      <p:sp>
        <p:nvSpPr>
          <p:cNvPr id="4" name="TextBox 3"/>
          <p:cNvSpPr txBox="1"/>
          <p:nvPr/>
        </p:nvSpPr>
        <p:spPr>
          <a:xfrm>
            <a:off x="694266" y="2252134"/>
            <a:ext cx="10143067" cy="4696157"/>
          </a:xfrm>
          <a:prstGeom prst="rect">
            <a:avLst/>
          </a:prstGeom>
          <a:noFill/>
        </p:spPr>
        <p:txBody>
          <a:bodyPr wrap="square" rtlCol="0">
            <a:spAutoFit/>
          </a:bodyPr>
          <a:lstStyle/>
          <a:p>
            <a:pPr marL="342900" lvl="0" indent="-342900">
              <a:buFont typeface="Arial" panose="020B0604020202020204" pitchFamily="34" charset="0"/>
              <a:buChar char="•"/>
            </a:pPr>
            <a:r>
              <a:rPr lang="en-NZ" sz="2800" dirty="0"/>
              <a:t>All applicants are required to write a Vision </a:t>
            </a:r>
            <a:r>
              <a:rPr lang="en-NZ" sz="2800" dirty="0" err="1"/>
              <a:t>Mātauranga</a:t>
            </a:r>
            <a:r>
              <a:rPr lang="en-NZ" sz="2800" dirty="0"/>
              <a:t> statement. Applicants marking the proposal as ‘not applicable’ must provide a rationale for this decision. </a:t>
            </a:r>
          </a:p>
          <a:p>
            <a:pPr lvl="0"/>
            <a:endParaRPr lang="en-NZ" sz="2800" dirty="0"/>
          </a:p>
          <a:p>
            <a:pPr marL="342900" lvl="0" indent="-342900">
              <a:buFont typeface="Arial" panose="020B0604020202020204" pitchFamily="34" charset="0"/>
              <a:buChar char="•"/>
            </a:pPr>
            <a:r>
              <a:rPr lang="en-NZ" sz="2800" dirty="0"/>
              <a:t>Assessment of the applicant’s leadership quality has been amended to emphasise that non-discipline-specific leadership should be assessed equally to discipline-specific leadership. Examples could include leadership in </a:t>
            </a:r>
            <a:r>
              <a:rPr lang="en-NZ" sz="2800" dirty="0" err="1"/>
              <a:t>Mātauranga</a:t>
            </a:r>
            <a:r>
              <a:rPr lang="en-NZ" sz="2800" dirty="0"/>
              <a:t> Māori, community leadership; board and council positions/memberships, etc.</a:t>
            </a:r>
          </a:p>
          <a:p>
            <a:pPr>
              <a:lnSpc>
                <a:spcPts val="2300"/>
              </a:lnSpc>
              <a:spcAft>
                <a:spcPts val="2150"/>
              </a:spcAft>
            </a:pPr>
            <a:endParaRPr lang="en-NZ" sz="1700" dirty="0" err="1">
              <a:solidFill>
                <a:srgbClr val="D52B1E"/>
              </a:solidFill>
              <a:latin typeface="Calibri Italic" charset="0"/>
            </a:endParaRPr>
          </a:p>
        </p:txBody>
      </p:sp>
    </p:spTree>
    <p:extLst>
      <p:ext uri="{BB962C8B-B14F-4D97-AF65-F5344CB8AC3E}">
        <p14:creationId xmlns:p14="http://schemas.microsoft.com/office/powerpoint/2010/main" val="8808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Proposals On-Line</a:t>
            </a:r>
          </a:p>
        </p:txBody>
      </p:sp>
      <p:pic>
        <p:nvPicPr>
          <p:cNvPr id="5" name="Picture 3"/>
          <p:cNvPicPr>
            <a:picLocks noChangeAspect="1" noChangeArrowheads="1"/>
          </p:cNvPicPr>
          <p:nvPr/>
        </p:nvPicPr>
        <p:blipFill>
          <a:blip r:embed="rId4" cstate="print"/>
          <a:srcRect/>
          <a:stretch>
            <a:fillRect/>
          </a:stretch>
        </p:blipFill>
        <p:spPr bwMode="auto">
          <a:xfrm>
            <a:off x="1313136" y="5218463"/>
            <a:ext cx="4719193" cy="3627879"/>
          </a:xfrm>
          <a:prstGeom prst="rect">
            <a:avLst/>
          </a:prstGeom>
          <a:noFill/>
          <a:ln w="9525">
            <a:solidFill>
              <a:schemeClr val="tx1"/>
            </a:solid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1683029399"/>
              </p:ext>
            </p:extLst>
          </p:nvPr>
        </p:nvGraphicFramePr>
        <p:xfrm>
          <a:off x="8427177" y="5528462"/>
          <a:ext cx="1701896" cy="2403425"/>
        </p:xfrm>
        <a:graphic>
          <a:graphicData uri="http://schemas.openxmlformats.org/presentationml/2006/ole">
            <mc:AlternateContent xmlns:mc="http://schemas.openxmlformats.org/markup-compatibility/2006">
              <mc:Choice xmlns:v="urn:schemas-microsoft-com:vml" Requires="v">
                <p:oleObj spid="_x0000_s2123" name="Acrobat Document" r:id="rId5" imgW="5676190" imgH="8019048" progId="">
                  <p:embed/>
                </p:oleObj>
              </mc:Choice>
              <mc:Fallback>
                <p:oleObj name="Acrobat Document" r:id="rId5" imgW="5676190" imgH="8019048"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7177" y="5528462"/>
                        <a:ext cx="1701896" cy="2403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ight Arrow 5"/>
          <p:cNvSpPr>
            <a:spLocks noChangeArrowheads="1"/>
          </p:cNvSpPr>
          <p:nvPr/>
        </p:nvSpPr>
        <p:spPr bwMode="auto">
          <a:xfrm>
            <a:off x="6792870" y="6297547"/>
            <a:ext cx="1492074" cy="896515"/>
          </a:xfrm>
          <a:prstGeom prst="rightArrow">
            <a:avLst>
              <a:gd name="adj1" fmla="val 50000"/>
              <a:gd name="adj2" fmla="val 50037"/>
            </a:avLst>
          </a:prstGeom>
          <a:solidFill>
            <a:schemeClr val="accent1"/>
          </a:solidFill>
          <a:ln w="9525" algn="ctr">
            <a:solidFill>
              <a:schemeClr val="tx1"/>
            </a:solidFill>
            <a:round/>
            <a:headEnd/>
            <a:tailEnd/>
          </a:ln>
        </p:spPr>
        <p:txBody>
          <a:bodyPr/>
          <a:lstStyle/>
          <a:p>
            <a:endParaRPr lang="en-NZ" sz="3204"/>
          </a:p>
        </p:txBody>
      </p:sp>
      <p:sp>
        <p:nvSpPr>
          <p:cNvPr id="10" name="TextBox 9"/>
          <p:cNvSpPr txBox="1"/>
          <p:nvPr/>
        </p:nvSpPr>
        <p:spPr>
          <a:xfrm>
            <a:off x="521096" y="1854866"/>
            <a:ext cx="10094246" cy="3050835"/>
          </a:xfrm>
          <a:prstGeom prst="rect">
            <a:avLst/>
          </a:prstGeom>
          <a:noFill/>
        </p:spPr>
        <p:txBody>
          <a:bodyPr wrap="square" rtlCol="0">
            <a:spAutoFit/>
          </a:bodyPr>
          <a:lstStyle/>
          <a:p>
            <a:pPr>
              <a:buFont typeface="Arial" pitchFamily="34" charset="0"/>
              <a:buChar char="•"/>
            </a:pPr>
            <a:r>
              <a:rPr lang="en-NZ" sz="3204" dirty="0"/>
              <a:t> Proposals are to be submitted on the web-based system, Proposals On-Line. </a:t>
            </a:r>
          </a:p>
          <a:p>
            <a:endParaRPr lang="en-NZ" sz="3204" dirty="0"/>
          </a:p>
          <a:p>
            <a:pPr>
              <a:buFont typeface="Arial" pitchFamily="34" charset="0"/>
              <a:buChar char="•"/>
            </a:pPr>
            <a:r>
              <a:rPr lang="en-NZ" sz="3204" dirty="0"/>
              <a:t> Researchers must contact their host institution’s research office coordinator to obtain their login details for the Proposals On-Line system.</a:t>
            </a:r>
            <a:endParaRPr lang="en-GB" sz="3204" dirty="0"/>
          </a:p>
        </p:txBody>
      </p:sp>
    </p:spTree>
    <p:extLst>
      <p:ext uri="{BB962C8B-B14F-4D97-AF65-F5344CB8AC3E}">
        <p14:creationId xmlns:p14="http://schemas.microsoft.com/office/powerpoint/2010/main" val="391521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Who are we?</a:t>
            </a:r>
          </a:p>
        </p:txBody>
      </p:sp>
      <p:sp>
        <p:nvSpPr>
          <p:cNvPr id="5" name="Text Placeholder 4"/>
          <p:cNvSpPr>
            <a:spLocks noGrp="1"/>
          </p:cNvSpPr>
          <p:nvPr>
            <p:ph type="body" sz="quarter" idx="11"/>
          </p:nvPr>
        </p:nvSpPr>
        <p:spPr>
          <a:xfrm>
            <a:off x="675501" y="4846319"/>
            <a:ext cx="11042887" cy="4149970"/>
          </a:xfrm>
        </p:spPr>
        <p:txBody>
          <a:bodyPr>
            <a:normAutofit/>
          </a:bodyPr>
          <a:lstStyle/>
          <a:p>
            <a:pPr marL="342900" indent="-342900">
              <a:lnSpc>
                <a:spcPct val="150000"/>
              </a:lnSpc>
              <a:spcBef>
                <a:spcPts val="0"/>
              </a:spcBef>
              <a:buFont typeface="Wingdings" panose="05000000000000000000" pitchFamily="2" charset="2"/>
              <a:buChar char="§"/>
            </a:pPr>
            <a:r>
              <a:rPr lang="en-US" sz="2400" dirty="0"/>
              <a:t>We foster a culture that supports science, technology, and the humanities by:</a:t>
            </a:r>
          </a:p>
          <a:p>
            <a:pPr marL="756900" lvl="2" indent="-342900">
              <a:lnSpc>
                <a:spcPct val="150000"/>
              </a:lnSpc>
              <a:spcBef>
                <a:spcPts val="0"/>
              </a:spcBef>
              <a:buFont typeface="Wingdings" panose="05000000000000000000" pitchFamily="2" charset="2"/>
              <a:buChar char="§"/>
            </a:pPr>
            <a:r>
              <a:rPr lang="en-US" sz="2400" dirty="0"/>
              <a:t>raising public awareness, knowledge, and understanding</a:t>
            </a:r>
          </a:p>
          <a:p>
            <a:pPr marL="756900" lvl="2" indent="-342900">
              <a:lnSpc>
                <a:spcPct val="150000"/>
              </a:lnSpc>
              <a:spcBef>
                <a:spcPts val="0"/>
              </a:spcBef>
              <a:buFont typeface="Wingdings" panose="05000000000000000000" pitchFamily="2" charset="2"/>
              <a:buChar char="§"/>
            </a:pPr>
            <a:r>
              <a:rPr lang="en-US" sz="2400" dirty="0"/>
              <a:t>advancing education</a:t>
            </a:r>
          </a:p>
          <a:p>
            <a:pPr marL="342900" indent="-342900">
              <a:lnSpc>
                <a:spcPct val="150000"/>
              </a:lnSpc>
              <a:spcBef>
                <a:spcPts val="0"/>
              </a:spcBef>
              <a:buFont typeface="Wingdings" panose="05000000000000000000" pitchFamily="2" charset="2"/>
              <a:buChar char="§"/>
            </a:pPr>
            <a:r>
              <a:rPr lang="en-US" sz="2400" dirty="0"/>
              <a:t>We will encourage, promote, and </a:t>
            </a:r>
            <a:r>
              <a:rPr lang="en-US" sz="2400" dirty="0" err="1"/>
              <a:t>recognise</a:t>
            </a:r>
            <a:r>
              <a:rPr lang="en-US" sz="2400" dirty="0"/>
              <a:t> excellence</a:t>
            </a:r>
          </a:p>
          <a:p>
            <a:pPr marL="342900" indent="-342900">
              <a:lnSpc>
                <a:spcPct val="150000"/>
              </a:lnSpc>
              <a:spcBef>
                <a:spcPts val="0"/>
              </a:spcBef>
              <a:buFont typeface="Wingdings" panose="05000000000000000000" pitchFamily="2" charset="2"/>
              <a:buChar char="§"/>
            </a:pPr>
            <a:r>
              <a:rPr lang="en-US" sz="2400" dirty="0"/>
              <a:t>We support infrastructure for professional development</a:t>
            </a:r>
          </a:p>
          <a:p>
            <a:pPr marL="342900" indent="-342900">
              <a:lnSpc>
                <a:spcPct val="150000"/>
              </a:lnSpc>
              <a:spcBef>
                <a:spcPts val="0"/>
              </a:spcBef>
              <a:buFont typeface="Wingdings" panose="05000000000000000000" pitchFamily="2" charset="2"/>
              <a:buChar char="§"/>
            </a:pPr>
            <a:r>
              <a:rPr lang="en-US" sz="2400" dirty="0"/>
              <a:t>We maintain a Code of Professional Standards and Ethics</a:t>
            </a:r>
          </a:p>
          <a:p>
            <a:pPr marL="342900" indent="-342900">
              <a:lnSpc>
                <a:spcPct val="150000"/>
              </a:lnSpc>
              <a:spcBef>
                <a:spcPts val="0"/>
              </a:spcBef>
              <a:buFont typeface="Wingdings" panose="05000000000000000000" pitchFamily="2" charset="2"/>
              <a:buChar char="§"/>
            </a:pPr>
            <a:r>
              <a:rPr lang="en-US" sz="2400" dirty="0"/>
              <a:t>We provide expert advice on important public issues</a:t>
            </a:r>
            <a:endParaRPr lang="en-NZ" sz="1800" dirty="0"/>
          </a:p>
          <a:p>
            <a:pPr marL="285750" lvl="1" indent="-285750">
              <a:buFont typeface="Wingdings" panose="05000000000000000000" pitchFamily="2" charset="2"/>
              <a:buChar char="§"/>
            </a:pPr>
            <a:endParaRPr lang="en-NZ"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2207"/>
            <a:ext cx="12207875" cy="2543307"/>
          </a:xfrm>
          <a:prstGeom prst="rect">
            <a:avLst/>
          </a:prstGeom>
        </p:spPr>
      </p:pic>
      <p:sp>
        <p:nvSpPr>
          <p:cNvPr id="3" name="Rectangle 2"/>
          <p:cNvSpPr/>
          <p:nvPr/>
        </p:nvSpPr>
        <p:spPr>
          <a:xfrm>
            <a:off x="3327082" y="4083419"/>
            <a:ext cx="8880793" cy="461665"/>
          </a:xfrm>
          <a:prstGeom prst="rect">
            <a:avLst/>
          </a:prstGeom>
        </p:spPr>
        <p:txBody>
          <a:bodyPr wrap="square">
            <a:spAutoFit/>
          </a:bodyPr>
          <a:lstStyle/>
          <a:p>
            <a:r>
              <a:rPr lang="en-US" dirty="0">
                <a:solidFill>
                  <a:schemeClr val="bg1"/>
                </a:solidFill>
                <a:latin typeface="Calibri Italic" charset="0"/>
              </a:rPr>
              <a:t>We support New Zealanders to explore, discover and share knowledge</a:t>
            </a:r>
            <a:endParaRPr lang="en-NZ" dirty="0">
              <a:solidFill>
                <a:schemeClr val="bg1"/>
              </a:solidFill>
              <a:latin typeface="Calibri Italic" charset="0"/>
            </a:endParaRPr>
          </a:p>
        </p:txBody>
      </p:sp>
    </p:spTree>
    <p:extLst>
      <p:ext uri="{BB962C8B-B14F-4D97-AF65-F5344CB8AC3E}">
        <p14:creationId xmlns:p14="http://schemas.microsoft.com/office/powerpoint/2010/main" val="1793397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018" y="-37455"/>
            <a:ext cx="9805839" cy="654272"/>
          </a:xfrm>
        </p:spPr>
        <p:txBody>
          <a:bodyPr>
            <a:normAutofit fontScale="90000"/>
          </a:bodyPr>
          <a:lstStyle/>
          <a:p>
            <a:r>
              <a:rPr lang="en-NZ" dirty="0"/>
              <a:t/>
            </a:r>
            <a:br>
              <a:rPr lang="en-NZ" dirty="0"/>
            </a:br>
            <a:r>
              <a:rPr lang="en-NZ" sz="5073" dirty="0"/>
              <a:t>2020 RDF Timetable</a:t>
            </a:r>
          </a:p>
        </p:txBody>
      </p:sp>
      <p:graphicFrame>
        <p:nvGraphicFramePr>
          <p:cNvPr id="3" name="Table 2"/>
          <p:cNvGraphicFramePr>
            <a:graphicFrameLocks noGrp="1"/>
          </p:cNvGraphicFramePr>
          <p:nvPr>
            <p:extLst>
              <p:ext uri="{D42A27DB-BD31-4B8C-83A1-F6EECF244321}">
                <p14:modId xmlns:p14="http://schemas.microsoft.com/office/powerpoint/2010/main" val="2172076178"/>
              </p:ext>
            </p:extLst>
          </p:nvPr>
        </p:nvGraphicFramePr>
        <p:xfrm>
          <a:off x="335796" y="1372479"/>
          <a:ext cx="11536281" cy="7425380"/>
        </p:xfrm>
        <a:graphic>
          <a:graphicData uri="http://schemas.openxmlformats.org/drawingml/2006/table">
            <a:tbl>
              <a:tblPr firstRow="1" firstCol="1" bandRow="1">
                <a:tableStyleId>{9D7B26C5-4107-4FEC-AEDC-1716B250A1EF}</a:tableStyleId>
              </a:tblPr>
              <a:tblGrid>
                <a:gridCol w="3227040">
                  <a:extLst>
                    <a:ext uri="{9D8B030D-6E8A-4147-A177-3AD203B41FA5}">
                      <a16:colId xmlns:a16="http://schemas.microsoft.com/office/drawing/2014/main" val="776864861"/>
                    </a:ext>
                  </a:extLst>
                </a:gridCol>
                <a:gridCol w="8309241">
                  <a:extLst>
                    <a:ext uri="{9D8B030D-6E8A-4147-A177-3AD203B41FA5}">
                      <a16:colId xmlns:a16="http://schemas.microsoft.com/office/drawing/2014/main" val="4053970449"/>
                    </a:ext>
                  </a:extLst>
                </a:gridCol>
              </a:tblGrid>
              <a:tr h="817828">
                <a:tc>
                  <a:txBody>
                    <a:bodyPr/>
                    <a:lstStyle/>
                    <a:p>
                      <a:pPr>
                        <a:spcBef>
                          <a:spcPts val="285"/>
                        </a:spcBef>
                        <a:spcAft>
                          <a:spcPts val="0"/>
                        </a:spcAft>
                      </a:pPr>
                      <a:r>
                        <a:rPr lang="en-NZ" sz="2500" b="1" dirty="0">
                          <a:effectLst/>
                        </a:rPr>
                        <a:t>Date</a:t>
                      </a:r>
                      <a:endParaRPr lang="en-NZ" sz="25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Activity</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2190137539"/>
                  </a:ext>
                </a:extLst>
              </a:tr>
              <a:tr h="439158">
                <a:tc>
                  <a:txBody>
                    <a:bodyPr/>
                    <a:lstStyle/>
                    <a:p>
                      <a:pPr>
                        <a:spcBef>
                          <a:spcPts val="285"/>
                        </a:spcBef>
                        <a:spcAft>
                          <a:spcPts val="0"/>
                        </a:spcAft>
                      </a:pPr>
                      <a:r>
                        <a:rPr lang="en-NZ" sz="2500" b="0" i="0" dirty="0">
                          <a:effectLst/>
                        </a:rPr>
                        <a:t>Thu 05 March</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Proposals On-Line web-based application system opens.</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3525362683"/>
                  </a:ext>
                </a:extLst>
              </a:tr>
              <a:tr h="813858">
                <a:tc>
                  <a:txBody>
                    <a:bodyPr/>
                    <a:lstStyle/>
                    <a:p>
                      <a:pPr>
                        <a:spcBef>
                          <a:spcPts val="285"/>
                        </a:spcBef>
                        <a:spcAft>
                          <a:spcPts val="0"/>
                        </a:spcAft>
                      </a:pPr>
                      <a:r>
                        <a:rPr lang="en-NZ" sz="2500" b="0" i="0" dirty="0">
                          <a:effectLst/>
                        </a:rPr>
                        <a:t>Thu 16 April</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On-Line web portal closes at 5 pm (New Zealand Standard Time).</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2860142111"/>
                  </a:ext>
                </a:extLst>
              </a:tr>
              <a:tr h="1220788">
                <a:tc>
                  <a:txBody>
                    <a:bodyPr/>
                    <a:lstStyle/>
                    <a:p>
                      <a:pPr>
                        <a:spcBef>
                          <a:spcPts val="285"/>
                        </a:spcBef>
                        <a:spcAft>
                          <a:spcPts val="0"/>
                        </a:spcAft>
                      </a:pPr>
                      <a:r>
                        <a:rPr lang="en-NZ" sz="2500" b="0" i="0" dirty="0">
                          <a:effectLst/>
                        </a:rPr>
                        <a:t>Thu 21 May</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Deadline for receipt of applicant-solicited referee reports by the Secretariat of the Rutherford Discovery Fellowships at 5 pm (New Zealand Standard Time).</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3498346193"/>
                  </a:ext>
                </a:extLst>
              </a:tr>
              <a:tr h="813858">
                <a:tc>
                  <a:txBody>
                    <a:bodyPr/>
                    <a:lstStyle/>
                    <a:p>
                      <a:pPr>
                        <a:spcBef>
                          <a:spcPts val="285"/>
                        </a:spcBef>
                        <a:spcAft>
                          <a:spcPts val="0"/>
                        </a:spcAft>
                      </a:pPr>
                      <a:r>
                        <a:rPr lang="en-NZ" sz="2500" b="0" i="0" dirty="0">
                          <a:effectLst/>
                        </a:rPr>
                        <a:t>Thu 02</a:t>
                      </a:r>
                      <a:r>
                        <a:rPr lang="en-NZ" sz="2500" b="0" i="0" baseline="0" dirty="0">
                          <a:effectLst/>
                        </a:rPr>
                        <a:t> July</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Last day for discipline-based panellists to submit their recommendations to the Secretariat.</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3431257020"/>
                  </a:ext>
                </a:extLst>
              </a:tr>
              <a:tr h="439158">
                <a:tc>
                  <a:txBody>
                    <a:bodyPr/>
                    <a:lstStyle/>
                    <a:p>
                      <a:pPr>
                        <a:spcBef>
                          <a:spcPts val="285"/>
                        </a:spcBef>
                        <a:spcAft>
                          <a:spcPts val="0"/>
                        </a:spcAft>
                      </a:pPr>
                      <a:r>
                        <a:rPr lang="en-NZ" sz="2500" b="0" i="0" dirty="0">
                          <a:effectLst/>
                        </a:rPr>
                        <a:t>Early Jul</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The long-listed proposals are sent to the interview panel.</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1972936858"/>
                  </a:ext>
                </a:extLst>
              </a:tr>
              <a:tr h="813858">
                <a:tc>
                  <a:txBody>
                    <a:bodyPr/>
                    <a:lstStyle/>
                    <a:p>
                      <a:pPr>
                        <a:spcBef>
                          <a:spcPts val="285"/>
                        </a:spcBef>
                        <a:spcAft>
                          <a:spcPts val="0"/>
                        </a:spcAft>
                      </a:pPr>
                      <a:r>
                        <a:rPr lang="en-NZ" sz="2500" b="0" i="0" dirty="0">
                          <a:effectLst/>
                        </a:rPr>
                        <a:t>Tue 11 Aug</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Last day for interview panellists to submit their recommendations to the Secretariat.</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1125627699"/>
                  </a:ext>
                </a:extLst>
              </a:tr>
              <a:tr h="813858">
                <a:tc>
                  <a:txBody>
                    <a:bodyPr/>
                    <a:lstStyle/>
                    <a:p>
                      <a:pPr>
                        <a:spcBef>
                          <a:spcPts val="285"/>
                        </a:spcBef>
                        <a:spcAft>
                          <a:spcPts val="0"/>
                        </a:spcAft>
                      </a:pPr>
                      <a:r>
                        <a:rPr lang="en-NZ" sz="2500" b="0" i="0" dirty="0">
                          <a:effectLst/>
                        </a:rPr>
                        <a:t>Mid to late Aug</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Interview panel selects a short list of candidates to interview.</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233392741"/>
                  </a:ext>
                </a:extLst>
              </a:tr>
              <a:tr h="813858">
                <a:tc>
                  <a:txBody>
                    <a:bodyPr/>
                    <a:lstStyle/>
                    <a:p>
                      <a:pPr>
                        <a:spcBef>
                          <a:spcPts val="285"/>
                        </a:spcBef>
                        <a:spcAft>
                          <a:spcPts val="0"/>
                        </a:spcAft>
                      </a:pPr>
                      <a:r>
                        <a:rPr lang="en-NZ" sz="2500" b="0" i="0" dirty="0">
                          <a:solidFill>
                            <a:schemeClr val="tx1"/>
                          </a:solidFill>
                          <a:effectLst/>
                          <a:latin typeface="+mn-lt"/>
                          <a:ea typeface="+mn-ea"/>
                          <a:cs typeface="+mn-cs"/>
                        </a:rPr>
                        <a:t>September</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Interviews conducted by the interview panel.  Dates to be confirmed.</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2674781068"/>
                  </a:ext>
                </a:extLst>
              </a:tr>
              <a:tr h="439158">
                <a:tc>
                  <a:txBody>
                    <a:bodyPr/>
                    <a:lstStyle/>
                    <a:p>
                      <a:pPr>
                        <a:spcBef>
                          <a:spcPts val="285"/>
                        </a:spcBef>
                        <a:spcAft>
                          <a:spcPts val="0"/>
                        </a:spcAft>
                      </a:pPr>
                      <a:r>
                        <a:rPr lang="en-NZ" sz="2500" b="0" i="0" dirty="0">
                          <a:effectLst/>
                        </a:rPr>
                        <a:t>Oct (TBC)</a:t>
                      </a:r>
                      <a:endParaRPr lang="en-NZ" sz="25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tc>
                  <a:txBody>
                    <a:bodyPr/>
                    <a:lstStyle/>
                    <a:p>
                      <a:pPr>
                        <a:spcBef>
                          <a:spcPts val="285"/>
                        </a:spcBef>
                        <a:spcAft>
                          <a:spcPts val="0"/>
                        </a:spcAft>
                      </a:pPr>
                      <a:r>
                        <a:rPr lang="en-NZ" sz="2500" dirty="0">
                          <a:effectLst/>
                        </a:rPr>
                        <a:t>Results announced.</a:t>
                      </a:r>
                      <a:endParaRPr lang="en-NZ"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1559" marR="91559" marT="0" marB="0"/>
                </a:tc>
                <a:extLst>
                  <a:ext uri="{0D108BD9-81ED-4DB2-BD59-A6C34878D82A}">
                    <a16:rowId xmlns:a16="http://schemas.microsoft.com/office/drawing/2014/main" val="3063849055"/>
                  </a:ext>
                </a:extLst>
              </a:tr>
            </a:tbl>
          </a:graphicData>
        </a:graphic>
      </p:graphicFrame>
    </p:spTree>
    <p:extLst>
      <p:ext uri="{BB962C8B-B14F-4D97-AF65-F5344CB8AC3E}">
        <p14:creationId xmlns:p14="http://schemas.microsoft.com/office/powerpoint/2010/main" val="2002450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Interview</a:t>
            </a:r>
          </a:p>
        </p:txBody>
      </p:sp>
      <p:sp>
        <p:nvSpPr>
          <p:cNvPr id="3" name="Content Placeholder 2"/>
          <p:cNvSpPr>
            <a:spLocks noGrp="1"/>
          </p:cNvSpPr>
          <p:nvPr>
            <p:ph idx="4294967295"/>
          </p:nvPr>
        </p:nvSpPr>
        <p:spPr>
          <a:xfrm>
            <a:off x="131351" y="2103306"/>
            <a:ext cx="9420225" cy="6537325"/>
          </a:xfrm>
        </p:spPr>
        <p:txBody>
          <a:bodyPr>
            <a:normAutofit fontScale="85000" lnSpcReduction="10000"/>
          </a:bodyPr>
          <a:lstStyle/>
          <a:p>
            <a:pPr lvl="1">
              <a:buFont typeface="Wingdings" panose="05000000000000000000" pitchFamily="2" charset="2"/>
              <a:buChar char="§"/>
            </a:pPr>
            <a:r>
              <a:rPr lang="en-NZ" dirty="0"/>
              <a:t>The interviews are 20 minutes in duration</a:t>
            </a:r>
          </a:p>
          <a:p>
            <a:pPr lvl="1">
              <a:buFont typeface="Wingdings" panose="05000000000000000000" pitchFamily="2" charset="2"/>
              <a:buChar char="§"/>
            </a:pPr>
            <a:endParaRPr lang="en-NZ" dirty="0"/>
          </a:p>
          <a:p>
            <a:pPr lvl="1">
              <a:buFont typeface="Wingdings" panose="05000000000000000000" pitchFamily="2" charset="2"/>
              <a:buChar char="§"/>
            </a:pPr>
            <a:r>
              <a:rPr lang="en-NZ" dirty="0"/>
              <a:t>The first ten minutes are an opportunity to outline your proposal</a:t>
            </a:r>
          </a:p>
          <a:p>
            <a:pPr lvl="2">
              <a:buFont typeface="Courier New" panose="02070309020205020404" pitchFamily="49" charset="0"/>
              <a:buChar char="o"/>
            </a:pPr>
            <a:r>
              <a:rPr lang="en-NZ" dirty="0"/>
              <a:t>A data show will be available and if desired you can present up to six PowerPoint slides</a:t>
            </a:r>
          </a:p>
          <a:p>
            <a:pPr lvl="1">
              <a:buFont typeface="Wingdings" panose="05000000000000000000" pitchFamily="2" charset="2"/>
              <a:buChar char="§"/>
            </a:pPr>
            <a:endParaRPr lang="en-NZ" dirty="0"/>
          </a:p>
          <a:p>
            <a:pPr lvl="1">
              <a:buFont typeface="Wingdings" panose="05000000000000000000" pitchFamily="2" charset="2"/>
              <a:buChar char="§"/>
            </a:pPr>
            <a:r>
              <a:rPr lang="en-NZ" dirty="0"/>
              <a:t>For the remainder of the interview the panel will engage with you in a question and answer format</a:t>
            </a:r>
          </a:p>
          <a:p>
            <a:pPr lvl="1">
              <a:buFont typeface="Wingdings" panose="05000000000000000000" pitchFamily="2" charset="2"/>
              <a:buChar char="§"/>
            </a:pPr>
            <a:endParaRPr lang="en-NZ" dirty="0"/>
          </a:p>
          <a:p>
            <a:pPr lvl="1">
              <a:buFont typeface="Wingdings" panose="05000000000000000000" pitchFamily="2" charset="2"/>
              <a:buChar char="§"/>
            </a:pPr>
            <a:r>
              <a:rPr lang="en-NZ" dirty="0"/>
              <a:t>Non-successful interviewees are encouraged to contact the Chair of the Interview Panel for feed-back</a:t>
            </a:r>
          </a:p>
          <a:p>
            <a:pPr>
              <a:buFont typeface="Wingdings" panose="05000000000000000000" pitchFamily="2" charset="2"/>
              <a:buChar char="§"/>
            </a:pPr>
            <a:endParaRPr lang="en-NZ" dirty="0"/>
          </a:p>
        </p:txBody>
      </p:sp>
    </p:spTree>
    <p:extLst>
      <p:ext uri="{BB962C8B-B14F-4D97-AF65-F5344CB8AC3E}">
        <p14:creationId xmlns:p14="http://schemas.microsoft.com/office/powerpoint/2010/main" val="1381825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Feedback</a:t>
            </a:r>
          </a:p>
        </p:txBody>
      </p:sp>
      <p:sp>
        <p:nvSpPr>
          <p:cNvPr id="3" name="Content Placeholder 2"/>
          <p:cNvSpPr>
            <a:spLocks noGrp="1"/>
          </p:cNvSpPr>
          <p:nvPr>
            <p:ph idx="4294967295"/>
          </p:nvPr>
        </p:nvSpPr>
        <p:spPr>
          <a:xfrm>
            <a:off x="521097" y="2151063"/>
            <a:ext cx="10987087" cy="6081712"/>
          </a:xfrm>
        </p:spPr>
        <p:txBody>
          <a:bodyPr/>
          <a:lstStyle/>
          <a:p>
            <a:r>
              <a:rPr lang="en-NZ" dirty="0"/>
              <a:t>We will ask whether you wish to receive feedback in the form of quartiles</a:t>
            </a:r>
          </a:p>
          <a:p>
            <a:endParaRPr lang="en-NZ" dirty="0"/>
          </a:p>
          <a:p>
            <a:r>
              <a:rPr lang="en-NZ" dirty="0"/>
              <a:t>A general statement with summary statistics about the funding round will also be prepared</a:t>
            </a:r>
          </a:p>
        </p:txBody>
      </p:sp>
    </p:spTree>
    <p:extLst>
      <p:ext uri="{BB962C8B-B14F-4D97-AF65-F5344CB8AC3E}">
        <p14:creationId xmlns:p14="http://schemas.microsoft.com/office/powerpoint/2010/main" val="594043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738" dirty="0"/>
              <a:t>Japan Society for the Promotion of Science – Postdoctoral Fellowships</a:t>
            </a:r>
            <a:endParaRPr lang="en-GB" sz="3738" dirty="0"/>
          </a:p>
        </p:txBody>
      </p:sp>
      <p:sp>
        <p:nvSpPr>
          <p:cNvPr id="3" name="Content Placeholder 2"/>
          <p:cNvSpPr>
            <a:spLocks noGrp="1"/>
          </p:cNvSpPr>
          <p:nvPr>
            <p:ph idx="4294967295"/>
          </p:nvPr>
        </p:nvSpPr>
        <p:spPr>
          <a:xfrm>
            <a:off x="741759" y="2004218"/>
            <a:ext cx="10766425" cy="6189663"/>
          </a:xfrm>
        </p:spPr>
        <p:txBody>
          <a:bodyPr>
            <a:normAutofit fontScale="62500" lnSpcReduction="20000"/>
          </a:bodyPr>
          <a:lstStyle/>
          <a:p>
            <a:pPr marL="0" indent="0">
              <a:buNone/>
            </a:pPr>
            <a:r>
              <a:rPr lang="en-GB" sz="4673" b="1" dirty="0"/>
              <a:t>Activity Description</a:t>
            </a:r>
          </a:p>
          <a:p>
            <a:r>
              <a:rPr lang="en-NZ" sz="3872" dirty="0"/>
              <a:t>The programme provides opportunities for young postdoctoral researchers from New Zealand to conduct, under the guidance of their Hosts, co-operative research with leading research groups in Japanese universities and research institutes.</a:t>
            </a:r>
            <a:endParaRPr lang="en-GB" sz="3872" dirty="0"/>
          </a:p>
          <a:p>
            <a:endParaRPr lang="en-NZ" sz="3872" b="1" dirty="0"/>
          </a:p>
          <a:p>
            <a:pPr marL="0" indent="0">
              <a:buNone/>
            </a:pPr>
            <a:r>
              <a:rPr lang="en-NZ" sz="4673" b="1" dirty="0"/>
              <a:t>Fellowships</a:t>
            </a:r>
            <a:endParaRPr lang="en-GB" sz="4673" b="1" dirty="0"/>
          </a:p>
          <a:p>
            <a:r>
              <a:rPr lang="en-US" sz="3872" dirty="0"/>
              <a:t>Up to </a:t>
            </a:r>
            <a:r>
              <a:rPr lang="en-US" sz="3872" b="1" dirty="0"/>
              <a:t>5</a:t>
            </a:r>
            <a:r>
              <a:rPr lang="en-US" sz="3872" dirty="0"/>
              <a:t> fellowships may be awarded in this funding round, depending on the quality of applications received.</a:t>
            </a:r>
            <a:endParaRPr lang="en-GB" sz="3872" dirty="0"/>
          </a:p>
          <a:p>
            <a:r>
              <a:rPr lang="en-NZ" sz="3872" dirty="0"/>
              <a:t>The period of fellowship is from </a:t>
            </a:r>
            <a:r>
              <a:rPr lang="en-NZ" sz="3872" b="1" dirty="0"/>
              <a:t>12 - 24 full months</a:t>
            </a:r>
            <a:r>
              <a:rPr lang="en-NZ" sz="3872" dirty="0"/>
              <a:t>.</a:t>
            </a:r>
            <a:endParaRPr lang="en-GB" sz="3872" dirty="0"/>
          </a:p>
          <a:p>
            <a:endParaRPr lang="en-NZ" sz="3872" b="1" dirty="0"/>
          </a:p>
          <a:p>
            <a:pPr marL="0" indent="0">
              <a:buNone/>
            </a:pPr>
            <a:r>
              <a:rPr lang="en-NZ" sz="4673" b="1" dirty="0"/>
              <a:t>Value of the Award</a:t>
            </a:r>
            <a:endParaRPr lang="en-GB" sz="4673" b="1" dirty="0"/>
          </a:p>
          <a:p>
            <a:r>
              <a:rPr lang="en-NZ" sz="3872" dirty="0"/>
              <a:t>The award will cover:</a:t>
            </a:r>
            <a:endParaRPr lang="en-GB" sz="3872" dirty="0"/>
          </a:p>
          <a:p>
            <a:r>
              <a:rPr lang="en-NZ" sz="3872" dirty="0"/>
              <a:t>A round trip air-ticket (based on JSPS regulations)</a:t>
            </a:r>
            <a:endParaRPr lang="en-GB" sz="3872" dirty="0"/>
          </a:p>
          <a:p>
            <a:r>
              <a:rPr lang="en-NZ" sz="3872" dirty="0"/>
              <a:t>A monthly maintenance allowance of  ¥362,000</a:t>
            </a:r>
            <a:endParaRPr lang="en-GB" sz="3872" dirty="0"/>
          </a:p>
          <a:p>
            <a:r>
              <a:rPr lang="en-NZ" sz="3872" dirty="0"/>
              <a:t>A settling in allowance of  ¥200,000 </a:t>
            </a:r>
            <a:endParaRPr lang="en-GB" sz="3872" dirty="0"/>
          </a:p>
          <a:p>
            <a:r>
              <a:rPr lang="en-NZ" sz="3872" dirty="0"/>
              <a:t>Overseas travel accident and sickness insurance coverage.</a:t>
            </a:r>
          </a:p>
          <a:p>
            <a:endParaRPr lang="en-NZ" sz="3872" dirty="0"/>
          </a:p>
          <a:p>
            <a:endParaRPr lang="en-GB" dirty="0"/>
          </a:p>
          <a:p>
            <a:endParaRPr lang="en-GB" dirty="0"/>
          </a:p>
        </p:txBody>
      </p:sp>
    </p:spTree>
    <p:extLst>
      <p:ext uri="{BB962C8B-B14F-4D97-AF65-F5344CB8AC3E}">
        <p14:creationId xmlns:p14="http://schemas.microsoft.com/office/powerpoint/2010/main" val="217385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746" y="-83459"/>
            <a:ext cx="9805839" cy="1519493"/>
          </a:xfrm>
        </p:spPr>
        <p:txBody>
          <a:bodyPr>
            <a:normAutofit/>
          </a:bodyPr>
          <a:lstStyle/>
          <a:p>
            <a:r>
              <a:rPr lang="en-NZ" sz="3738" dirty="0"/>
              <a:t>Eligibility</a:t>
            </a:r>
            <a:r>
              <a:rPr lang="en-NZ" sz="3738" b="1" dirty="0"/>
              <a:t> </a:t>
            </a:r>
            <a:r>
              <a:rPr lang="en-NZ" sz="3738" dirty="0"/>
              <a:t>JSPS – Postdoctoral Fellowships</a:t>
            </a:r>
            <a:endParaRPr lang="en-GB" sz="3738" dirty="0"/>
          </a:p>
        </p:txBody>
      </p:sp>
      <p:sp>
        <p:nvSpPr>
          <p:cNvPr id="3" name="Content Placeholder 2"/>
          <p:cNvSpPr>
            <a:spLocks noGrp="1"/>
          </p:cNvSpPr>
          <p:nvPr>
            <p:ph idx="1"/>
          </p:nvPr>
        </p:nvSpPr>
        <p:spPr>
          <a:xfrm>
            <a:off x="528068" y="1243763"/>
            <a:ext cx="10767196" cy="7114040"/>
          </a:xfrm>
        </p:spPr>
        <p:txBody>
          <a:bodyPr>
            <a:normAutofit lnSpcReduction="10000"/>
          </a:bodyPr>
          <a:lstStyle/>
          <a:p>
            <a:pPr>
              <a:buNone/>
            </a:pPr>
            <a:r>
              <a:rPr lang="en-NZ" sz="2400" b="1" dirty="0"/>
              <a:t>Start date:</a:t>
            </a:r>
          </a:p>
          <a:p>
            <a:pPr lvl="0">
              <a:buNone/>
            </a:pPr>
            <a:r>
              <a:rPr lang="en-GB" sz="2400" dirty="0"/>
              <a:t>JSPS requires that awarded Fellowships commence between 1 April 2020 and 30 November 2020. </a:t>
            </a:r>
            <a:r>
              <a:rPr lang="en-NZ" sz="2400" dirty="0"/>
              <a:t>The Society strongly recommends a Start Date of </a:t>
            </a:r>
            <a:r>
              <a:rPr lang="en-NZ" sz="2400" b="1" dirty="0"/>
              <a:t>01 September 2020 or later</a:t>
            </a:r>
            <a:r>
              <a:rPr lang="en-NZ" sz="2400" dirty="0"/>
              <a:t> to allow for JSPS processing time.</a:t>
            </a:r>
          </a:p>
          <a:p>
            <a:endParaRPr lang="en-NZ" sz="2400" dirty="0"/>
          </a:p>
          <a:p>
            <a:pPr lvl="0">
              <a:buNone/>
            </a:pPr>
            <a:r>
              <a:rPr lang="en-US" sz="2400" dirty="0"/>
              <a:t>Applicants must meet all of the </a:t>
            </a:r>
            <a:r>
              <a:rPr lang="en-US" sz="2400" b="1" dirty="0"/>
              <a:t>JSPS criteria:</a:t>
            </a:r>
            <a:endParaRPr lang="en-NZ" sz="2400" dirty="0"/>
          </a:p>
          <a:p>
            <a:pPr lvl="1"/>
            <a:r>
              <a:rPr lang="en-NZ" sz="2400" dirty="0"/>
              <a:t>Applicant must hold a doctorate degree, or be scheduled to receive a doctorate degree</a:t>
            </a:r>
            <a:r>
              <a:rPr lang="en-NZ" sz="2400" b="1" dirty="0"/>
              <a:t> before</a:t>
            </a:r>
            <a:r>
              <a:rPr lang="en-NZ" sz="2400" dirty="0"/>
              <a:t> the chosen start date of the Fellowship.</a:t>
            </a:r>
          </a:p>
          <a:p>
            <a:pPr lvl="1"/>
            <a:r>
              <a:rPr lang="en-NZ" sz="2400" dirty="0"/>
              <a:t>The doctorate degree must have been awarded on or after 2 April 2014.</a:t>
            </a:r>
          </a:p>
          <a:p>
            <a:pPr lvl="1"/>
            <a:r>
              <a:rPr lang="en-NZ" sz="2400" dirty="0"/>
              <a:t>Applicants must have arranged in advance a research plan with their host in Japan</a:t>
            </a:r>
          </a:p>
          <a:p>
            <a:pPr>
              <a:buNone/>
            </a:pPr>
            <a:r>
              <a:rPr lang="en-GB" sz="2400" u="sng" dirty="0"/>
              <a:t> </a:t>
            </a:r>
            <a:endParaRPr lang="en-NZ" sz="2400" dirty="0"/>
          </a:p>
          <a:p>
            <a:pPr>
              <a:buNone/>
            </a:pPr>
            <a:r>
              <a:rPr lang="en-NZ" sz="2400" b="1" dirty="0"/>
              <a:t>How to apply</a:t>
            </a:r>
            <a:r>
              <a:rPr lang="en-NZ" sz="2400" dirty="0"/>
              <a:t>:  Submit application through the Society’s Catalyst Fund Application Portal. </a:t>
            </a:r>
            <a:r>
              <a:rPr lang="en-NZ" sz="2400" b="1" dirty="0"/>
              <a:t>Closing date: 23 April, 2020</a:t>
            </a:r>
          </a:p>
          <a:p>
            <a:endParaRPr lang="en-NZ" sz="2400" dirty="0"/>
          </a:p>
          <a:p>
            <a:pPr>
              <a:buNone/>
            </a:pPr>
            <a:r>
              <a:rPr lang="en-NZ" sz="2400" b="1" dirty="0"/>
              <a:t>More Information: </a:t>
            </a:r>
            <a:r>
              <a:rPr lang="en-NZ" sz="2400" dirty="0"/>
              <a:t>Catalyst: Leaders website:</a:t>
            </a:r>
            <a:endParaRPr lang="en-GB" sz="2400" dirty="0"/>
          </a:p>
          <a:p>
            <a:pPr>
              <a:buNone/>
            </a:pPr>
            <a:r>
              <a:rPr lang="en-GB" sz="2400" dirty="0">
                <a:hlinkClick r:id="rId2"/>
              </a:rPr>
              <a:t>https://royalsociety.org.nz/what-we-do/funds-and-opportunities/catalyst-fund/catalyst-leaders/</a:t>
            </a:r>
            <a:endParaRPr lang="en-GB" sz="2400" dirty="0"/>
          </a:p>
        </p:txBody>
      </p:sp>
    </p:spTree>
    <p:extLst>
      <p:ext uri="{BB962C8B-B14F-4D97-AF65-F5344CB8AC3E}">
        <p14:creationId xmlns:p14="http://schemas.microsoft.com/office/powerpoint/2010/main" val="4137872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For more information</a:t>
            </a:r>
          </a:p>
        </p:txBody>
      </p:sp>
      <p:sp>
        <p:nvSpPr>
          <p:cNvPr id="5" name="Content Placeholder 4"/>
          <p:cNvSpPr>
            <a:spLocks noGrp="1"/>
          </p:cNvSpPr>
          <p:nvPr>
            <p:ph idx="4294967295"/>
          </p:nvPr>
        </p:nvSpPr>
        <p:spPr>
          <a:xfrm>
            <a:off x="521096" y="2081265"/>
            <a:ext cx="9845676" cy="7558087"/>
          </a:xfrm>
        </p:spPr>
        <p:txBody>
          <a:bodyPr>
            <a:normAutofit/>
          </a:bodyPr>
          <a:lstStyle/>
          <a:p>
            <a:pPr marL="0" indent="0">
              <a:buNone/>
            </a:pPr>
            <a:r>
              <a:rPr lang="en-GB" sz="2200" b="1" dirty="0" err="1"/>
              <a:t>Troels</a:t>
            </a:r>
            <a:r>
              <a:rPr lang="en-GB" sz="2200" b="1" dirty="0"/>
              <a:t> Petersen</a:t>
            </a:r>
          </a:p>
          <a:p>
            <a:pPr marL="0" indent="0">
              <a:buNone/>
            </a:pPr>
            <a:r>
              <a:rPr lang="en-NZ" sz="2200" i="1" dirty="0"/>
              <a:t>Programme Manager - Research Fellowships &amp; International</a:t>
            </a:r>
            <a:endParaRPr lang="en-GB" sz="2200" dirty="0"/>
          </a:p>
          <a:p>
            <a:pPr marL="0" indent="0">
              <a:buNone/>
            </a:pPr>
            <a:r>
              <a:rPr lang="en-GB" sz="2200" dirty="0"/>
              <a:t>(04) 470 5764</a:t>
            </a:r>
            <a:endParaRPr lang="en-NZ" sz="2200" dirty="0"/>
          </a:p>
          <a:p>
            <a:pPr marL="0" indent="0">
              <a:buNone/>
            </a:pPr>
            <a:endParaRPr lang="en-NZ" sz="2200" b="1" dirty="0"/>
          </a:p>
          <a:p>
            <a:pPr marL="0" indent="0">
              <a:buNone/>
            </a:pPr>
            <a:r>
              <a:rPr lang="en-NZ" sz="2200" b="1" dirty="0"/>
              <a:t>Rutherford Discovery Fellowship</a:t>
            </a:r>
          </a:p>
          <a:p>
            <a:pPr marL="0" indent="0">
              <a:buNone/>
            </a:pPr>
            <a:r>
              <a:rPr lang="en-NZ" sz="2200" dirty="0"/>
              <a:t>Email:</a:t>
            </a:r>
            <a:r>
              <a:rPr lang="en-GB" sz="2200" dirty="0">
                <a:hlinkClick r:id="rId3"/>
              </a:rPr>
              <a:t>rutherford.discovery@royalsociety.org.nz</a:t>
            </a:r>
            <a:endParaRPr lang="en-GB" sz="2200" dirty="0"/>
          </a:p>
          <a:p>
            <a:pPr marL="0" indent="0">
              <a:buNone/>
            </a:pPr>
            <a:r>
              <a:rPr lang="en-NZ" sz="2200" dirty="0"/>
              <a:t>Website: </a:t>
            </a:r>
            <a:r>
              <a:rPr lang="en-NZ" sz="2200" dirty="0">
                <a:hlinkClick r:id="rId4"/>
              </a:rPr>
              <a:t>https://royalsociety.org.nz/what-we-do/funds-and-opportunities/rutherford-discovery-fellowships/</a:t>
            </a:r>
            <a:endParaRPr lang="en-NZ" sz="2200" dirty="0"/>
          </a:p>
          <a:p>
            <a:pPr marL="0" indent="0">
              <a:buNone/>
            </a:pPr>
            <a:endParaRPr lang="en-GB" sz="2200" dirty="0">
              <a:hlinkClick r:id="rId5"/>
            </a:endParaRPr>
          </a:p>
          <a:p>
            <a:pPr marL="0" indent="0">
              <a:buNone/>
            </a:pPr>
            <a:r>
              <a:rPr lang="en-NZ" sz="2200" b="1" dirty="0"/>
              <a:t>Rutherford Foundation</a:t>
            </a:r>
          </a:p>
          <a:p>
            <a:pPr marL="0" indent="0">
              <a:buNone/>
            </a:pPr>
            <a:r>
              <a:rPr lang="en-NZ" sz="2200" dirty="0"/>
              <a:t>Email:</a:t>
            </a:r>
            <a:r>
              <a:rPr lang="en-GB" sz="2200" dirty="0">
                <a:hlinkClick r:id="rId5"/>
              </a:rPr>
              <a:t>Rutherford.Foundation@royalsociety.org.nz</a:t>
            </a:r>
            <a:endParaRPr lang="en-NZ" sz="2200" dirty="0"/>
          </a:p>
          <a:p>
            <a:pPr marL="0" indent="0">
              <a:buNone/>
            </a:pPr>
            <a:r>
              <a:rPr lang="en-NZ" sz="2200" dirty="0"/>
              <a:t>Website: </a:t>
            </a:r>
            <a:r>
              <a:rPr lang="en-NZ" sz="2200" dirty="0">
                <a:hlinkClick r:id="rId6"/>
              </a:rPr>
              <a:t>https://royalsociety.org.nz/what-we-do/funds-and-opportunities/rutherford-foundation/</a:t>
            </a:r>
            <a:endParaRPr lang="en-NZ" sz="2200" dirty="0"/>
          </a:p>
          <a:p>
            <a:pPr marL="0" indent="0">
              <a:buNone/>
            </a:pPr>
            <a:endParaRPr lang="en-NZ" sz="2200" b="1" dirty="0"/>
          </a:p>
          <a:p>
            <a:pPr marL="0" indent="0">
              <a:buNone/>
            </a:pPr>
            <a:r>
              <a:rPr lang="en-NZ" sz="2200" b="1" dirty="0"/>
              <a:t>Catalyst Fund (RSNZ)</a:t>
            </a:r>
          </a:p>
          <a:p>
            <a:pPr marL="0" indent="0">
              <a:buNone/>
            </a:pPr>
            <a:r>
              <a:rPr lang="en-NZ" sz="2200" dirty="0"/>
              <a:t>Email:</a:t>
            </a:r>
            <a:r>
              <a:rPr lang="en-GB" sz="2200" dirty="0">
                <a:hlinkClick r:id="rId7"/>
              </a:rPr>
              <a:t>International.Applications@royalsociety.org.nz</a:t>
            </a:r>
            <a:endParaRPr lang="en-GB" sz="2200" dirty="0"/>
          </a:p>
          <a:p>
            <a:pPr marL="0" indent="0">
              <a:buNone/>
            </a:pPr>
            <a:r>
              <a:rPr lang="en-NZ" sz="2200" dirty="0"/>
              <a:t>Website: </a:t>
            </a:r>
            <a:r>
              <a:rPr lang="en-NZ" sz="2200" dirty="0">
                <a:hlinkClick r:id="rId8"/>
              </a:rPr>
              <a:t>https://royalsociety.org.nz/what-we-do/funds-and-opportunities/catalyst-fund/</a:t>
            </a:r>
            <a:endParaRPr lang="en-GB" sz="2200" dirty="0"/>
          </a:p>
          <a:p>
            <a:endParaRPr lang="en-GB" sz="2670" dirty="0"/>
          </a:p>
          <a:p>
            <a:endParaRPr lang="en-GB" sz="2670" dirty="0"/>
          </a:p>
          <a:p>
            <a:endParaRPr lang="en-GB" sz="2670" dirty="0"/>
          </a:p>
          <a:p>
            <a:endParaRPr lang="en-NZ" dirty="0"/>
          </a:p>
          <a:p>
            <a:endParaRPr lang="en-GB" dirty="0"/>
          </a:p>
        </p:txBody>
      </p:sp>
    </p:spTree>
    <p:extLst>
      <p:ext uri="{BB962C8B-B14F-4D97-AF65-F5344CB8AC3E}">
        <p14:creationId xmlns:p14="http://schemas.microsoft.com/office/powerpoint/2010/main" val="3641586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Rectangle 2"/>
          <p:cNvSpPr/>
          <p:nvPr/>
        </p:nvSpPr>
        <p:spPr>
          <a:xfrm>
            <a:off x="1208972" y="4073094"/>
            <a:ext cx="10828129" cy="1569660"/>
          </a:xfrm>
          <a:prstGeom prst="rect">
            <a:avLst/>
          </a:prstGeom>
        </p:spPr>
        <p:txBody>
          <a:bodyPr wrap="square">
            <a:spAutoFit/>
          </a:bodyPr>
          <a:lstStyle/>
          <a:p>
            <a:r>
              <a:rPr lang="en-NZ" dirty="0"/>
              <a:t>RDF Eligibility calculator</a:t>
            </a:r>
          </a:p>
          <a:p>
            <a:r>
              <a:rPr lang="en-NZ" dirty="0">
                <a:hlinkClick r:id="rId2"/>
              </a:rPr>
              <a:t>https://royalsociety.org.nz/assets/Uploads/Career-gaps-calculator-adapted-for-RDF-2019.xlsx</a:t>
            </a:r>
            <a:endParaRPr lang="en-NZ" dirty="0"/>
          </a:p>
          <a:p>
            <a:endParaRPr lang="en-NZ" dirty="0"/>
          </a:p>
        </p:txBody>
      </p:sp>
    </p:spTree>
    <p:extLst>
      <p:ext uri="{BB962C8B-B14F-4D97-AF65-F5344CB8AC3E}">
        <p14:creationId xmlns:p14="http://schemas.microsoft.com/office/powerpoint/2010/main" val="188901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we do</a:t>
            </a:r>
          </a:p>
        </p:txBody>
      </p:sp>
      <p:sp>
        <p:nvSpPr>
          <p:cNvPr id="3" name="Text Placeholder 2"/>
          <p:cNvSpPr>
            <a:spLocks noGrp="1"/>
          </p:cNvSpPr>
          <p:nvPr>
            <p:ph type="body" sz="quarter" idx="11"/>
          </p:nvPr>
        </p:nvSpPr>
        <p:spPr>
          <a:xfrm>
            <a:off x="675500" y="2291067"/>
            <a:ext cx="5339139" cy="6302583"/>
          </a:xfrm>
        </p:spPr>
        <p:txBody>
          <a:bodyPr>
            <a:noAutofit/>
          </a:bodyPr>
          <a:lstStyle/>
          <a:p>
            <a:r>
              <a:rPr lang="en-NZ" sz="2400" b="1" dirty="0">
                <a:latin typeface="Calibri Light" panose="020F0302020204030204" pitchFamily="34" charset="0"/>
              </a:rPr>
              <a:t>Administer Government Research Funding Contracts</a:t>
            </a:r>
          </a:p>
          <a:p>
            <a:pPr>
              <a:lnSpc>
                <a:spcPct val="100000"/>
              </a:lnSpc>
              <a:buFont typeface="Arial" pitchFamily="34" charset="0"/>
              <a:buChar char="•"/>
            </a:pPr>
            <a:r>
              <a:rPr lang="en-NZ" sz="2400" dirty="0">
                <a:latin typeface="Calibri Light" panose="020F0302020204030204" pitchFamily="34" charset="0"/>
              </a:rPr>
              <a:t> Projects</a:t>
            </a:r>
          </a:p>
          <a:p>
            <a:pPr>
              <a:lnSpc>
                <a:spcPct val="100000"/>
              </a:lnSpc>
              <a:buFont typeface="Arial" pitchFamily="34" charset="0"/>
              <a:buChar char="•"/>
            </a:pPr>
            <a:r>
              <a:rPr lang="en-NZ" sz="2400" dirty="0">
                <a:latin typeface="Calibri Light" panose="020F0302020204030204" pitchFamily="34" charset="0"/>
              </a:rPr>
              <a:t> Fellowships</a:t>
            </a:r>
          </a:p>
          <a:p>
            <a:pPr>
              <a:lnSpc>
                <a:spcPct val="100000"/>
              </a:lnSpc>
              <a:buFont typeface="Arial" pitchFamily="34" charset="0"/>
              <a:buChar char="•"/>
            </a:pPr>
            <a:r>
              <a:rPr lang="en-NZ" sz="2400" dirty="0">
                <a:latin typeface="Calibri Light" panose="020F0302020204030204" pitchFamily="34" charset="0"/>
              </a:rPr>
              <a:t> International Relationships</a:t>
            </a:r>
          </a:p>
          <a:p>
            <a:pPr>
              <a:buFont typeface="Arial" pitchFamily="34" charset="0"/>
              <a:buChar char="•"/>
            </a:pPr>
            <a:endParaRPr lang="en-NZ" sz="2400" dirty="0">
              <a:latin typeface="Calibri Light" panose="020F0302020204030204" pitchFamily="34" charset="0"/>
            </a:endParaRPr>
          </a:p>
          <a:p>
            <a:pPr>
              <a:buFont typeface="Arial" pitchFamily="34" charset="0"/>
              <a:buChar char="•"/>
            </a:pPr>
            <a:endParaRPr lang="en-NZ" sz="2400" dirty="0">
              <a:latin typeface="Calibri Light" panose="020F0302020204030204" pitchFamily="34" charset="0"/>
            </a:endParaRPr>
          </a:p>
          <a:p>
            <a:r>
              <a:rPr lang="en-NZ" sz="2400" b="1" dirty="0">
                <a:latin typeface="Calibri Light" panose="020F0302020204030204" pitchFamily="34" charset="0"/>
              </a:rPr>
              <a:t>Celebrate Excellence in Science and Humanities</a:t>
            </a:r>
          </a:p>
          <a:p>
            <a:pPr>
              <a:lnSpc>
                <a:spcPct val="100000"/>
              </a:lnSpc>
              <a:buFont typeface="Arial" pitchFamily="34" charset="0"/>
              <a:buChar char="•"/>
            </a:pPr>
            <a:r>
              <a:rPr lang="en-NZ" sz="2400" dirty="0">
                <a:latin typeface="Calibri Light" panose="020F0302020204030204" pitchFamily="34" charset="0"/>
              </a:rPr>
              <a:t> Fellows and Companions</a:t>
            </a:r>
          </a:p>
          <a:p>
            <a:pPr>
              <a:lnSpc>
                <a:spcPct val="100000"/>
              </a:lnSpc>
              <a:buFont typeface="Arial" pitchFamily="34" charset="0"/>
              <a:buChar char="•"/>
            </a:pPr>
            <a:r>
              <a:rPr lang="en-NZ" sz="2400" dirty="0">
                <a:latin typeface="Calibri Light" panose="020F0302020204030204" pitchFamily="34" charset="0"/>
              </a:rPr>
              <a:t> Medals and Awards</a:t>
            </a:r>
          </a:p>
          <a:p>
            <a:pPr>
              <a:lnSpc>
                <a:spcPct val="100000"/>
              </a:lnSpc>
              <a:buFont typeface="Arial" pitchFamily="34" charset="0"/>
              <a:buChar char="•"/>
            </a:pPr>
            <a:r>
              <a:rPr lang="en-NZ" sz="2400" dirty="0">
                <a:latin typeface="Calibri Light" panose="020F0302020204030204" pitchFamily="34" charset="0"/>
              </a:rPr>
              <a:t> Annual Research Honours Dinner</a:t>
            </a:r>
          </a:p>
          <a:p>
            <a:pPr>
              <a:buFont typeface="Arial" pitchFamily="34" charset="0"/>
              <a:buChar char="•"/>
            </a:pPr>
            <a:endParaRPr lang="en-NZ" sz="2400" dirty="0">
              <a:latin typeface="Calibri Light" panose="020F0302020204030204" pitchFamily="34" charset="0"/>
            </a:endParaRPr>
          </a:p>
          <a:p>
            <a:pPr>
              <a:buFont typeface="Arial" pitchFamily="34" charset="0"/>
              <a:buChar char="•"/>
            </a:pPr>
            <a:endParaRPr lang="en-NZ" sz="2400" dirty="0">
              <a:latin typeface="Calibri Light" panose="020F0302020204030204" pitchFamily="34" charset="0"/>
            </a:endParaRPr>
          </a:p>
          <a:p>
            <a:r>
              <a:rPr lang="en-NZ" sz="2400" b="1" dirty="0">
                <a:latin typeface="Calibri Light" panose="020F0302020204030204" pitchFamily="34" charset="0"/>
              </a:rPr>
              <a:t>Science Media Centre</a:t>
            </a:r>
          </a:p>
          <a:p>
            <a:pPr>
              <a:lnSpc>
                <a:spcPct val="100000"/>
              </a:lnSpc>
              <a:buFont typeface="Arial" pitchFamily="34" charset="0"/>
              <a:buChar char="•"/>
            </a:pPr>
            <a:r>
              <a:rPr lang="en-NZ" sz="2400" dirty="0">
                <a:latin typeface="Calibri Light" panose="020F0302020204030204" pitchFamily="34" charset="0"/>
              </a:rPr>
              <a:t> Help connect media with the scientific community</a:t>
            </a:r>
          </a:p>
          <a:p>
            <a:pPr>
              <a:lnSpc>
                <a:spcPct val="100000"/>
              </a:lnSpc>
              <a:buFont typeface="Arial" pitchFamily="34" charset="0"/>
              <a:buChar char="•"/>
            </a:pPr>
            <a:r>
              <a:rPr lang="en-NZ" sz="2400" dirty="0">
                <a:latin typeface="Calibri Light" panose="020F0302020204030204" pitchFamily="34" charset="0"/>
              </a:rPr>
              <a:t> Science Media SAVVY workshops</a:t>
            </a:r>
          </a:p>
          <a:p>
            <a:pPr>
              <a:buFont typeface="Arial" pitchFamily="34" charset="0"/>
              <a:buChar char="•"/>
            </a:pPr>
            <a:endParaRPr lang="en-GB" sz="2400" dirty="0">
              <a:latin typeface="Calibri Light" panose="020F0302020204030204" pitchFamily="34" charset="0"/>
            </a:endParaRPr>
          </a:p>
          <a:p>
            <a:endParaRPr lang="en-NZ" sz="2400" dirty="0">
              <a:latin typeface="Calibri Light" panose="020F0302020204030204" pitchFamily="34" charset="0"/>
            </a:endParaRPr>
          </a:p>
          <a:p>
            <a:pPr>
              <a:buFont typeface="Arial" pitchFamily="34" charset="0"/>
              <a:buChar char="•"/>
            </a:pPr>
            <a:endParaRPr lang="en-GB" sz="2400" dirty="0"/>
          </a:p>
        </p:txBody>
      </p:sp>
      <p:sp>
        <p:nvSpPr>
          <p:cNvPr id="4" name="Text Placeholder 2"/>
          <p:cNvSpPr txBox="1">
            <a:spLocks/>
          </p:cNvSpPr>
          <p:nvPr/>
        </p:nvSpPr>
        <p:spPr>
          <a:xfrm>
            <a:off x="6590709" y="2373986"/>
            <a:ext cx="5153032" cy="4845050"/>
          </a:xfrm>
          <a:prstGeom prst="rect">
            <a:avLst/>
          </a:prstGeom>
        </p:spPr>
        <p:txBody>
          <a:bodyPr vert="horz" lIns="122420" tIns="61210" rIns="122420" bIns="61210" rtlCol="0">
            <a:normAutofit lnSpcReduction="10000"/>
          </a:bodyPr>
          <a:lstStyle>
            <a:lvl1pPr marL="0" indent="0" algn="l" defTabSz="612099" rtl="0" eaLnBrk="1" latinLnBrk="0" hangingPunct="1">
              <a:lnSpc>
                <a:spcPts val="1940"/>
              </a:lnSpc>
              <a:spcBef>
                <a:spcPct val="20000"/>
              </a:spcBef>
              <a:buFontTx/>
              <a:buNone/>
              <a:defRPr sz="1700" kern="1200">
                <a:solidFill>
                  <a:schemeClr val="tx1"/>
                </a:solidFill>
                <a:latin typeface="+mn-lt"/>
                <a:ea typeface="+mn-ea"/>
                <a:cs typeface="+mn-cs"/>
              </a:defRPr>
            </a:lvl1pPr>
            <a:lvl2pPr marL="0" indent="0" algn="l" defTabSz="612099" rtl="0" eaLnBrk="1" latinLnBrk="0" hangingPunct="1">
              <a:spcBef>
                <a:spcPct val="20000"/>
              </a:spcBef>
              <a:buFontTx/>
              <a:buNone/>
              <a:defRPr sz="1700" kern="1200" baseline="0">
                <a:solidFill>
                  <a:schemeClr val="tx1"/>
                </a:solidFill>
                <a:latin typeface="Calibri"/>
                <a:ea typeface="+mn-ea"/>
                <a:cs typeface="+mn-cs"/>
              </a:defRPr>
            </a:lvl2pPr>
            <a:lvl3pPr marL="414000" indent="-306000" algn="l" defTabSz="612099" rtl="0" eaLnBrk="1" latinLnBrk="0" hangingPunct="1">
              <a:spcBef>
                <a:spcPct val="20000"/>
              </a:spcBef>
              <a:buFont typeface="Arial"/>
              <a:buChar char="•"/>
              <a:defRPr sz="1700" kern="1200" baseline="0">
                <a:solidFill>
                  <a:schemeClr val="tx1"/>
                </a:solidFill>
                <a:latin typeface="Calibri"/>
                <a:ea typeface="+mn-ea"/>
                <a:cs typeface="+mn-cs"/>
              </a:defRPr>
            </a:lvl3pPr>
            <a:lvl4pPr marL="2142348" indent="-306050" algn="l" defTabSz="612099" rtl="0" eaLnBrk="1" latinLnBrk="0" hangingPunct="1">
              <a:spcBef>
                <a:spcPct val="20000"/>
              </a:spcBef>
              <a:buFont typeface="Arial"/>
              <a:buChar char="–"/>
              <a:defRPr sz="2700" kern="1200">
                <a:solidFill>
                  <a:schemeClr val="tx1"/>
                </a:solidFill>
                <a:latin typeface="+mn-lt"/>
                <a:ea typeface="+mn-ea"/>
                <a:cs typeface="+mn-cs"/>
              </a:defRPr>
            </a:lvl4pPr>
            <a:lvl5pPr marL="2754447" indent="-306050" algn="l" defTabSz="612099" rtl="0" eaLnBrk="1" latinLnBrk="0" hangingPunct="1">
              <a:spcBef>
                <a:spcPct val="20000"/>
              </a:spcBef>
              <a:buFont typeface="Arial"/>
              <a:buChar char="»"/>
              <a:defRPr sz="2700" kern="1200">
                <a:solidFill>
                  <a:schemeClr val="tx1"/>
                </a:solidFill>
                <a:latin typeface="+mn-lt"/>
                <a:ea typeface="+mn-ea"/>
                <a:cs typeface="+mn-cs"/>
              </a:defRPr>
            </a:lvl5pPr>
            <a:lvl6pPr marL="3366546" indent="-306050" algn="l" defTabSz="612099" rtl="0" eaLnBrk="1" latinLnBrk="0" hangingPunct="1">
              <a:spcBef>
                <a:spcPct val="20000"/>
              </a:spcBef>
              <a:buFont typeface="Arial"/>
              <a:buChar char="•"/>
              <a:defRPr sz="2700" kern="1200">
                <a:solidFill>
                  <a:schemeClr val="tx1"/>
                </a:solidFill>
                <a:latin typeface="+mn-lt"/>
                <a:ea typeface="+mn-ea"/>
                <a:cs typeface="+mn-cs"/>
              </a:defRPr>
            </a:lvl6pPr>
            <a:lvl7pPr marL="3978646" indent="-306050" algn="l" defTabSz="612099" rtl="0" eaLnBrk="1" latinLnBrk="0" hangingPunct="1">
              <a:spcBef>
                <a:spcPct val="20000"/>
              </a:spcBef>
              <a:buFont typeface="Arial"/>
              <a:buChar char="•"/>
              <a:defRPr sz="2700" kern="1200">
                <a:solidFill>
                  <a:schemeClr val="tx1"/>
                </a:solidFill>
                <a:latin typeface="+mn-lt"/>
                <a:ea typeface="+mn-ea"/>
                <a:cs typeface="+mn-cs"/>
              </a:defRPr>
            </a:lvl7pPr>
            <a:lvl8pPr marL="4590745" indent="-306050" algn="l" defTabSz="612099" rtl="0" eaLnBrk="1" latinLnBrk="0" hangingPunct="1">
              <a:spcBef>
                <a:spcPct val="20000"/>
              </a:spcBef>
              <a:buFont typeface="Arial"/>
              <a:buChar char="•"/>
              <a:defRPr sz="2700" kern="1200">
                <a:solidFill>
                  <a:schemeClr val="tx1"/>
                </a:solidFill>
                <a:latin typeface="+mn-lt"/>
                <a:ea typeface="+mn-ea"/>
                <a:cs typeface="+mn-cs"/>
              </a:defRPr>
            </a:lvl8pPr>
            <a:lvl9pPr marL="5202845" indent="-306050" algn="l" defTabSz="612099" rtl="0" eaLnBrk="1" latinLnBrk="0" hangingPunct="1">
              <a:spcBef>
                <a:spcPct val="20000"/>
              </a:spcBef>
              <a:buFont typeface="Arial"/>
              <a:buChar char="•"/>
              <a:defRPr sz="2700" kern="1200">
                <a:solidFill>
                  <a:schemeClr val="tx1"/>
                </a:solidFill>
                <a:latin typeface="+mn-lt"/>
                <a:ea typeface="+mn-ea"/>
                <a:cs typeface="+mn-cs"/>
              </a:defRPr>
            </a:lvl9pPr>
          </a:lstStyle>
          <a:p>
            <a:r>
              <a:rPr lang="en-NZ" sz="2400" b="1" dirty="0">
                <a:latin typeface="Calibri Light" panose="020F0302020204030204" pitchFamily="34" charset="0"/>
              </a:rPr>
              <a:t>Primary/Secondary Schools</a:t>
            </a:r>
          </a:p>
          <a:p>
            <a:pPr>
              <a:lnSpc>
                <a:spcPct val="100000"/>
              </a:lnSpc>
              <a:buFont typeface="Arial" pitchFamily="34" charset="0"/>
              <a:buChar char="•"/>
            </a:pPr>
            <a:r>
              <a:rPr lang="en-NZ" sz="2400" dirty="0">
                <a:latin typeface="Calibri Light" panose="020F0302020204030204" pitchFamily="34" charset="0"/>
              </a:rPr>
              <a:t> Science Teacher Leadership Programme</a:t>
            </a:r>
          </a:p>
          <a:p>
            <a:pPr>
              <a:lnSpc>
                <a:spcPct val="100000"/>
              </a:lnSpc>
              <a:buFont typeface="Arial" pitchFamily="34" charset="0"/>
              <a:buChar char="•"/>
            </a:pPr>
            <a:r>
              <a:rPr lang="en-NZ" sz="2400" dirty="0">
                <a:latin typeface="Calibri Light" panose="020F0302020204030204" pitchFamily="34" charset="0"/>
              </a:rPr>
              <a:t> Stimulate curiosity for/interest in Science and Technology (CREST, Powering Potential)</a:t>
            </a:r>
          </a:p>
          <a:p>
            <a:pPr>
              <a:buFont typeface="Arial" pitchFamily="34" charset="0"/>
              <a:buChar char="•"/>
            </a:pPr>
            <a:endParaRPr lang="en-NZ" sz="2400" dirty="0">
              <a:latin typeface="Calibri Light" panose="020F0302020204030204" pitchFamily="34" charset="0"/>
            </a:endParaRPr>
          </a:p>
          <a:p>
            <a:pPr>
              <a:buFont typeface="Arial" pitchFamily="34" charset="0"/>
              <a:buChar char="•"/>
            </a:pPr>
            <a:endParaRPr lang="en-NZ" sz="2400" dirty="0">
              <a:latin typeface="Calibri Light" panose="020F0302020204030204" pitchFamily="34" charset="0"/>
            </a:endParaRPr>
          </a:p>
          <a:p>
            <a:r>
              <a:rPr lang="en-NZ" sz="2400" b="1" dirty="0">
                <a:latin typeface="Calibri Light" panose="020F0302020204030204" pitchFamily="34" charset="0"/>
              </a:rPr>
              <a:t>Engagement and outreach</a:t>
            </a:r>
          </a:p>
          <a:p>
            <a:pPr>
              <a:lnSpc>
                <a:spcPct val="100000"/>
              </a:lnSpc>
              <a:buFont typeface="Arial" pitchFamily="34" charset="0"/>
              <a:buChar char="•"/>
            </a:pPr>
            <a:r>
              <a:rPr lang="en-NZ" sz="2400" dirty="0">
                <a:latin typeface="Calibri Light" panose="020F0302020204030204" pitchFamily="34" charset="0"/>
              </a:rPr>
              <a:t> Public Lecture series</a:t>
            </a:r>
          </a:p>
          <a:p>
            <a:pPr lvl="1">
              <a:buFont typeface="Arial" pitchFamily="34" charset="0"/>
              <a:buChar char="•"/>
            </a:pPr>
            <a:r>
              <a:rPr lang="en-NZ" sz="2400" dirty="0">
                <a:latin typeface="Calibri Light" panose="020F0302020204030204" pitchFamily="34" charset="0"/>
              </a:rPr>
              <a:t> Speaker’s Science Forum</a:t>
            </a:r>
          </a:p>
          <a:p>
            <a:pPr>
              <a:lnSpc>
                <a:spcPct val="100000"/>
              </a:lnSpc>
              <a:buFont typeface="Arial" pitchFamily="34" charset="0"/>
              <a:buChar char="•"/>
            </a:pPr>
            <a:r>
              <a:rPr lang="en-NZ" sz="2400" dirty="0">
                <a:latin typeface="Calibri Light" panose="020F0302020204030204" pitchFamily="34" charset="0"/>
              </a:rPr>
              <a:t> Emerging issues papers</a:t>
            </a:r>
          </a:p>
          <a:p>
            <a:pPr>
              <a:lnSpc>
                <a:spcPct val="100000"/>
              </a:lnSpc>
              <a:buFont typeface="Arial" pitchFamily="34" charset="0"/>
              <a:buChar char="•"/>
            </a:pPr>
            <a:r>
              <a:rPr lang="en-NZ" sz="2400" dirty="0">
                <a:latin typeface="Calibri Light" panose="020F0302020204030204" pitchFamily="34" charset="0"/>
              </a:rPr>
              <a:t> New Zealand science journals</a:t>
            </a:r>
            <a:endParaRPr lang="en-GB" sz="2400" dirty="0">
              <a:latin typeface="Calibri Light" panose="020F0302020204030204" pitchFamily="34" charset="0"/>
            </a:endParaRPr>
          </a:p>
          <a:p>
            <a:pPr>
              <a:buFont typeface="Arial" pitchFamily="34" charset="0"/>
              <a:buChar char="•"/>
            </a:pPr>
            <a:endParaRPr lang="en-NZ" sz="2400" dirty="0">
              <a:latin typeface="Calibri Light" panose="020F0302020204030204" pitchFamily="34" charset="0"/>
            </a:endParaRPr>
          </a:p>
          <a:p>
            <a:pPr>
              <a:buFont typeface="Arial" pitchFamily="34" charset="0"/>
              <a:buChar char="•"/>
            </a:pPr>
            <a:endParaRPr lang="en-NZ" sz="2400" dirty="0">
              <a:latin typeface="Calibri Light" panose="020F0302020204030204" pitchFamily="34" charset="0"/>
            </a:endParaRPr>
          </a:p>
          <a:p>
            <a:endParaRPr lang="en-GB" dirty="0"/>
          </a:p>
          <a:p>
            <a:endParaRPr lang="en-NZ" dirty="0"/>
          </a:p>
          <a:p>
            <a:pPr>
              <a:buFont typeface="Arial" pitchFamily="34" charset="0"/>
              <a:buChar char="•"/>
            </a:pPr>
            <a:endParaRPr lang="en-GB" dirty="0"/>
          </a:p>
        </p:txBody>
      </p:sp>
    </p:spTree>
    <p:extLst>
      <p:ext uri="{BB962C8B-B14F-4D97-AF65-F5344CB8AC3E}">
        <p14:creationId xmlns:p14="http://schemas.microsoft.com/office/powerpoint/2010/main" val="330077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NZ" b="1" dirty="0">
                <a:latin typeface="+mn-lt"/>
              </a:rPr>
              <a:t>What can the Royal Society offer?</a:t>
            </a:r>
            <a:r>
              <a:rPr lang="en-NZ" dirty="0">
                <a:latin typeface="+mn-lt"/>
              </a:rPr>
              <a:t/>
            </a:r>
            <a:br>
              <a:rPr lang="en-NZ" dirty="0">
                <a:latin typeface="+mn-lt"/>
              </a:rPr>
            </a:br>
            <a:r>
              <a:rPr lang="en-NZ" sz="4139" i="1" dirty="0"/>
              <a:t>Framework of support</a:t>
            </a:r>
            <a:endParaRPr lang="en-NZ" i="1" dirty="0"/>
          </a:p>
        </p:txBody>
      </p:sp>
      <p:graphicFrame>
        <p:nvGraphicFramePr>
          <p:cNvPr id="3" name="Diagram 2"/>
          <p:cNvGraphicFramePr/>
          <p:nvPr/>
        </p:nvGraphicFramePr>
        <p:xfrm>
          <a:off x="1585560" y="5365192"/>
          <a:ext cx="8646444" cy="961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104882" y="2205121"/>
            <a:ext cx="7690854" cy="585417"/>
          </a:xfrm>
          <a:prstGeom prst="rect">
            <a:avLst/>
          </a:prstGeom>
          <a:noFill/>
        </p:spPr>
        <p:txBody>
          <a:bodyPr wrap="square" rtlCol="0">
            <a:spAutoFit/>
          </a:bodyPr>
          <a:lstStyle/>
          <a:p>
            <a:r>
              <a:rPr lang="en-NZ" sz="3204" b="1" dirty="0">
                <a:latin typeface="Calibri" pitchFamily="34" charset="0"/>
                <a:cs typeface="Calibri" pitchFamily="34" charset="0"/>
              </a:rPr>
              <a:t>Career Support</a:t>
            </a:r>
          </a:p>
        </p:txBody>
      </p:sp>
      <p:grpSp>
        <p:nvGrpSpPr>
          <p:cNvPr id="5" name="Group 97"/>
          <p:cNvGrpSpPr/>
          <p:nvPr/>
        </p:nvGrpSpPr>
        <p:grpSpPr>
          <a:xfrm>
            <a:off x="2066239" y="3730885"/>
            <a:ext cx="8981643" cy="3284180"/>
            <a:chOff x="2267744" y="2420888"/>
            <a:chExt cx="6727472" cy="2459932"/>
          </a:xfrm>
        </p:grpSpPr>
        <p:cxnSp>
          <p:nvCxnSpPr>
            <p:cNvPr id="6" name="Straight Connector 5"/>
            <p:cNvCxnSpPr/>
            <p:nvPr/>
          </p:nvCxnSpPr>
          <p:spPr bwMode="auto">
            <a:xfrm>
              <a:off x="5557325" y="3068960"/>
              <a:ext cx="247105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flipH="1">
              <a:off x="7812360" y="2852936"/>
              <a:ext cx="144016" cy="21602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 name="Rectangle 7"/>
            <p:cNvSpPr/>
            <p:nvPr/>
          </p:nvSpPr>
          <p:spPr>
            <a:xfrm>
              <a:off x="6732240" y="2420888"/>
              <a:ext cx="2262976" cy="299692"/>
            </a:xfrm>
            <a:prstGeom prst="rect">
              <a:avLst/>
            </a:prstGeom>
          </p:spPr>
          <p:txBody>
            <a:bodyPr wrap="none">
              <a:spAutoFit/>
            </a:bodyPr>
            <a:lstStyle/>
            <a:p>
              <a:pPr lvl="0"/>
              <a:r>
                <a:rPr lang="en-NZ" sz="2000" dirty="0">
                  <a:latin typeface="Calibri" pitchFamily="34" charset="0"/>
                  <a:cs typeface="Calibri" pitchFamily="34" charset="0"/>
                </a:rPr>
                <a:t>James Cook Fellowships</a:t>
              </a:r>
            </a:p>
          </p:txBody>
        </p:sp>
        <p:cxnSp>
          <p:nvCxnSpPr>
            <p:cNvPr id="9" name="Straight Connector 8"/>
            <p:cNvCxnSpPr/>
            <p:nvPr/>
          </p:nvCxnSpPr>
          <p:spPr bwMode="auto">
            <a:xfrm>
              <a:off x="2267744" y="4437112"/>
              <a:ext cx="583264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 name="Rectangle 9"/>
            <p:cNvSpPr/>
            <p:nvPr/>
          </p:nvSpPr>
          <p:spPr>
            <a:xfrm>
              <a:off x="5557325" y="4581128"/>
              <a:ext cx="2472814" cy="299692"/>
            </a:xfrm>
            <a:prstGeom prst="rect">
              <a:avLst/>
            </a:prstGeom>
          </p:spPr>
          <p:txBody>
            <a:bodyPr wrap="none">
              <a:spAutoFit/>
            </a:bodyPr>
            <a:lstStyle/>
            <a:p>
              <a:pPr lvl="0"/>
              <a:r>
                <a:rPr lang="en-NZ" sz="2000" dirty="0">
                  <a:latin typeface="Calibri" pitchFamily="34" charset="0"/>
                  <a:cs typeface="Calibri" pitchFamily="34" charset="0"/>
                </a:rPr>
                <a:t>Marsden Fund STANDARD</a:t>
              </a:r>
            </a:p>
          </p:txBody>
        </p:sp>
        <p:cxnSp>
          <p:nvCxnSpPr>
            <p:cNvPr id="11" name="Straight Connector 10"/>
            <p:cNvCxnSpPr/>
            <p:nvPr/>
          </p:nvCxnSpPr>
          <p:spPr bwMode="auto">
            <a:xfrm flipH="1">
              <a:off x="6012160" y="4437112"/>
              <a:ext cx="144016" cy="216024"/>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2" name="Group 95"/>
          <p:cNvGrpSpPr/>
          <p:nvPr/>
        </p:nvGrpSpPr>
        <p:grpSpPr>
          <a:xfrm>
            <a:off x="1585560" y="4226326"/>
            <a:ext cx="4422241" cy="3077146"/>
            <a:chOff x="1907704" y="2791985"/>
            <a:chExt cx="3312368" cy="2304859"/>
          </a:xfrm>
        </p:grpSpPr>
        <p:cxnSp>
          <p:nvCxnSpPr>
            <p:cNvPr id="13" name="Straight Connector 12"/>
            <p:cNvCxnSpPr/>
            <p:nvPr/>
          </p:nvCxnSpPr>
          <p:spPr bwMode="auto">
            <a:xfrm>
              <a:off x="2267744" y="3516876"/>
              <a:ext cx="21602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 name="Rectangle 13"/>
            <p:cNvSpPr/>
            <p:nvPr/>
          </p:nvSpPr>
          <p:spPr>
            <a:xfrm>
              <a:off x="1907704" y="2791985"/>
              <a:ext cx="2263163" cy="530224"/>
            </a:xfrm>
            <a:prstGeom prst="rect">
              <a:avLst/>
            </a:prstGeom>
          </p:spPr>
          <p:txBody>
            <a:bodyPr wrap="none">
              <a:spAutoFit/>
            </a:bodyPr>
            <a:lstStyle/>
            <a:p>
              <a:pPr lvl="0"/>
              <a:r>
                <a:rPr lang="en-NZ" sz="2000" dirty="0">
                  <a:latin typeface="Calibri" pitchFamily="34" charset="0"/>
                  <a:cs typeface="Calibri" pitchFamily="34" charset="0"/>
                </a:rPr>
                <a:t>Rutherford Foundation </a:t>
              </a:r>
              <a:br>
                <a:rPr lang="en-NZ" sz="2000" dirty="0">
                  <a:latin typeface="Calibri" pitchFamily="34" charset="0"/>
                  <a:cs typeface="Calibri" pitchFamily="34" charset="0"/>
                </a:rPr>
              </a:br>
              <a:r>
                <a:rPr lang="en-NZ" sz="2000" dirty="0">
                  <a:latin typeface="Calibri" pitchFamily="34" charset="0"/>
                  <a:cs typeface="Calibri" pitchFamily="34" charset="0"/>
                </a:rPr>
                <a:t>Postdoctoral Fellowships</a:t>
              </a:r>
            </a:p>
          </p:txBody>
        </p:sp>
        <p:cxnSp>
          <p:nvCxnSpPr>
            <p:cNvPr id="15" name="Straight Connector 14"/>
            <p:cNvCxnSpPr/>
            <p:nvPr/>
          </p:nvCxnSpPr>
          <p:spPr bwMode="auto">
            <a:xfrm flipH="1" flipV="1">
              <a:off x="2555777" y="3356992"/>
              <a:ext cx="144015" cy="15988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267744" y="4653136"/>
              <a:ext cx="295232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7" name="Rectangle 16"/>
            <p:cNvSpPr/>
            <p:nvPr/>
          </p:nvSpPr>
          <p:spPr>
            <a:xfrm>
              <a:off x="2258231" y="4797152"/>
              <a:ext cx="2578119" cy="299692"/>
            </a:xfrm>
            <a:prstGeom prst="rect">
              <a:avLst/>
            </a:prstGeom>
          </p:spPr>
          <p:txBody>
            <a:bodyPr wrap="none">
              <a:spAutoFit/>
            </a:bodyPr>
            <a:lstStyle/>
            <a:p>
              <a:pPr lvl="0"/>
              <a:r>
                <a:rPr lang="en-NZ" sz="2000" dirty="0">
                  <a:latin typeface="Calibri" pitchFamily="34" charset="0"/>
                  <a:cs typeface="Calibri" pitchFamily="34" charset="0"/>
                </a:rPr>
                <a:t>Marsden Fund FAST-START</a:t>
              </a:r>
            </a:p>
          </p:txBody>
        </p:sp>
        <p:cxnSp>
          <p:nvCxnSpPr>
            <p:cNvPr id="18" name="Straight Connector 17"/>
            <p:cNvCxnSpPr/>
            <p:nvPr/>
          </p:nvCxnSpPr>
          <p:spPr bwMode="auto">
            <a:xfrm flipH="1">
              <a:off x="2699792" y="4653136"/>
              <a:ext cx="144016" cy="216024"/>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9" name="Group 26"/>
          <p:cNvGrpSpPr/>
          <p:nvPr/>
        </p:nvGrpSpPr>
        <p:grpSpPr>
          <a:xfrm>
            <a:off x="4469631" y="4596106"/>
            <a:ext cx="4485376" cy="672950"/>
            <a:chOff x="4067944" y="3068960"/>
            <a:chExt cx="3359657" cy="504056"/>
          </a:xfrm>
        </p:grpSpPr>
        <p:grpSp>
          <p:nvGrpSpPr>
            <p:cNvPr id="20" name="Group 96"/>
            <p:cNvGrpSpPr/>
            <p:nvPr/>
          </p:nvGrpSpPr>
          <p:grpSpPr>
            <a:xfrm>
              <a:off x="4067944" y="3068960"/>
              <a:ext cx="3359657" cy="504056"/>
              <a:chOff x="4067944" y="3068960"/>
              <a:chExt cx="3359657" cy="504056"/>
            </a:xfrm>
          </p:grpSpPr>
          <p:cxnSp>
            <p:nvCxnSpPr>
              <p:cNvPr id="22" name="Straight Connector 21"/>
              <p:cNvCxnSpPr/>
              <p:nvPr/>
            </p:nvCxnSpPr>
            <p:spPr bwMode="auto">
              <a:xfrm>
                <a:off x="4067944" y="3573016"/>
                <a:ext cx="161491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3" name="Rectangle 22"/>
              <p:cNvSpPr/>
              <p:nvPr/>
            </p:nvSpPr>
            <p:spPr>
              <a:xfrm>
                <a:off x="4427984" y="3068960"/>
                <a:ext cx="2999617" cy="299692"/>
              </a:xfrm>
              <a:prstGeom prst="rect">
                <a:avLst/>
              </a:prstGeom>
            </p:spPr>
            <p:txBody>
              <a:bodyPr wrap="none">
                <a:spAutoFit/>
              </a:bodyPr>
              <a:lstStyle/>
              <a:p>
                <a:pPr lvl="0"/>
                <a:r>
                  <a:rPr lang="en-NZ" sz="2000" dirty="0">
                    <a:latin typeface="Calibri" pitchFamily="34" charset="0"/>
                    <a:cs typeface="Calibri" pitchFamily="34" charset="0"/>
                  </a:rPr>
                  <a:t>Rutherford Discovery Fellowships</a:t>
                </a:r>
              </a:p>
            </p:txBody>
          </p:sp>
        </p:grpSp>
        <p:cxnSp>
          <p:nvCxnSpPr>
            <p:cNvPr id="21" name="Straight Connector 20"/>
            <p:cNvCxnSpPr/>
            <p:nvPr/>
          </p:nvCxnSpPr>
          <p:spPr bwMode="auto">
            <a:xfrm flipH="1" flipV="1">
              <a:off x="4932040" y="3356992"/>
              <a:ext cx="144016" cy="216024"/>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25" name="TextBox 24"/>
          <p:cNvSpPr txBox="1"/>
          <p:nvPr/>
        </p:nvSpPr>
        <p:spPr>
          <a:xfrm>
            <a:off x="720340" y="3262613"/>
            <a:ext cx="2091663" cy="585417"/>
          </a:xfrm>
          <a:prstGeom prst="rect">
            <a:avLst/>
          </a:prstGeom>
          <a:noFill/>
        </p:spPr>
        <p:txBody>
          <a:bodyPr wrap="none" rtlCol="0">
            <a:spAutoFit/>
          </a:bodyPr>
          <a:lstStyle/>
          <a:p>
            <a:r>
              <a:rPr lang="en-NZ" sz="3204" i="1" u="sng" dirty="0"/>
              <a:t>Fellowships</a:t>
            </a:r>
            <a:endParaRPr lang="en-GB" sz="3204" i="1" u="sng" dirty="0"/>
          </a:p>
        </p:txBody>
      </p:sp>
      <p:sp>
        <p:nvSpPr>
          <p:cNvPr id="26" name="TextBox 25"/>
          <p:cNvSpPr txBox="1"/>
          <p:nvPr/>
        </p:nvSpPr>
        <p:spPr>
          <a:xfrm>
            <a:off x="720340" y="7864721"/>
            <a:ext cx="2514599" cy="585417"/>
          </a:xfrm>
          <a:prstGeom prst="rect">
            <a:avLst/>
          </a:prstGeom>
          <a:noFill/>
        </p:spPr>
        <p:txBody>
          <a:bodyPr wrap="none" rtlCol="0">
            <a:spAutoFit/>
          </a:bodyPr>
          <a:lstStyle/>
          <a:p>
            <a:r>
              <a:rPr lang="en-NZ" sz="3204" i="1" u="sng" dirty="0"/>
              <a:t>Project grants</a:t>
            </a:r>
            <a:endParaRPr lang="en-GB" sz="3204" i="1" u="sng" dirty="0"/>
          </a:p>
        </p:txBody>
      </p:sp>
    </p:spTree>
    <p:extLst>
      <p:ext uri="{BB962C8B-B14F-4D97-AF65-F5344CB8AC3E}">
        <p14:creationId xmlns:p14="http://schemas.microsoft.com/office/powerpoint/2010/main" val="258008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dirty="0"/>
              <a:t>The Rutherford Foundation</a:t>
            </a:r>
          </a:p>
        </p:txBody>
      </p:sp>
      <p:sp>
        <p:nvSpPr>
          <p:cNvPr id="3" name="Content Placeholder 2"/>
          <p:cNvSpPr>
            <a:spLocks noGrp="1"/>
          </p:cNvSpPr>
          <p:nvPr>
            <p:ph idx="4294967295"/>
          </p:nvPr>
        </p:nvSpPr>
        <p:spPr>
          <a:xfrm>
            <a:off x="521096" y="1820864"/>
            <a:ext cx="10046970" cy="5922962"/>
          </a:xfrm>
        </p:spPr>
        <p:txBody>
          <a:bodyPr>
            <a:normAutofit lnSpcReduction="10000"/>
          </a:bodyPr>
          <a:lstStyle/>
          <a:p>
            <a:pPr marL="0" indent="0">
              <a:buNone/>
            </a:pPr>
            <a:endParaRPr lang="en-NZ" sz="2400" b="1" dirty="0"/>
          </a:p>
          <a:p>
            <a:pPr marL="0" indent="0">
              <a:buNone/>
            </a:pPr>
            <a:r>
              <a:rPr lang="en-NZ" sz="2400" b="1" dirty="0"/>
              <a:t>Objectives</a:t>
            </a:r>
            <a:endParaRPr lang="en-NZ" sz="2400" dirty="0"/>
          </a:p>
          <a:p>
            <a:pPr marL="0" indent="0">
              <a:buNone/>
            </a:pPr>
            <a:r>
              <a:rPr lang="en-NZ" sz="2400" dirty="0"/>
              <a:t>The objectives of the Rutherford Foundation Fellowships and Scholarships are to support the education and development of </a:t>
            </a:r>
            <a:r>
              <a:rPr lang="en-NZ" sz="2400" dirty="0">
                <a:solidFill>
                  <a:srgbClr val="FF0000"/>
                </a:solidFill>
              </a:rPr>
              <a:t>promising excellent early career researchers </a:t>
            </a:r>
            <a:r>
              <a:rPr lang="en-NZ" sz="2400" dirty="0"/>
              <a:t>with the </a:t>
            </a:r>
            <a:r>
              <a:rPr lang="en-NZ" sz="2400" dirty="0">
                <a:solidFill>
                  <a:srgbClr val="FF0000"/>
                </a:solidFill>
              </a:rPr>
              <a:t>potential to excel in a research environment</a:t>
            </a:r>
            <a:r>
              <a:rPr lang="en-NZ" sz="2400" dirty="0"/>
              <a:t>. The funding opportunities support early career researchers who </a:t>
            </a:r>
            <a:r>
              <a:rPr lang="en-NZ" sz="2400" dirty="0">
                <a:solidFill>
                  <a:srgbClr val="FF0000"/>
                </a:solidFill>
              </a:rPr>
              <a:t>demonstrate a passion for research, science and technology</a:t>
            </a:r>
            <a:r>
              <a:rPr lang="en-NZ" sz="2400" dirty="0"/>
              <a:t>, and have a </a:t>
            </a:r>
            <a:r>
              <a:rPr lang="en-NZ" sz="2400" dirty="0">
                <a:solidFill>
                  <a:srgbClr val="FF0000"/>
                </a:solidFill>
              </a:rPr>
              <a:t>strong sense of the purpose and benefits of research to New Zealand</a:t>
            </a:r>
            <a:r>
              <a:rPr lang="en-NZ" sz="2400" dirty="0"/>
              <a:t>. Receipt of a Rutherford Foundation award is expected to have a </a:t>
            </a:r>
            <a:r>
              <a:rPr lang="en-NZ" sz="2400" dirty="0">
                <a:solidFill>
                  <a:srgbClr val="FF0000"/>
                </a:solidFill>
              </a:rPr>
              <a:t>significant value in the future career development </a:t>
            </a:r>
            <a:r>
              <a:rPr lang="en-NZ" sz="2400" dirty="0"/>
              <a:t>of the supported Scholars and Fellows and help them to </a:t>
            </a:r>
            <a:r>
              <a:rPr lang="en-NZ" sz="2400" dirty="0">
                <a:solidFill>
                  <a:srgbClr val="FF0000"/>
                </a:solidFill>
              </a:rPr>
              <a:t>establish a foundation </a:t>
            </a:r>
            <a:r>
              <a:rPr lang="en-NZ" sz="2400" dirty="0"/>
              <a:t>on which to embark on an independent research career.</a:t>
            </a:r>
          </a:p>
          <a:p>
            <a:pPr marL="0" indent="0">
              <a:buNone/>
            </a:pPr>
            <a:endParaRPr lang="en-NZ" sz="2400" dirty="0"/>
          </a:p>
          <a:p>
            <a:pPr marL="0" indent="0">
              <a:buNone/>
            </a:pPr>
            <a:r>
              <a:rPr lang="en-NZ" sz="2400" b="1" dirty="0"/>
              <a:t>Funding opportunities:</a:t>
            </a:r>
          </a:p>
          <a:p>
            <a:pPr lvl="1">
              <a:buFont typeface="Arial" panose="020B0604020202020204" pitchFamily="34" charset="0"/>
              <a:buChar char="•"/>
            </a:pPr>
            <a:r>
              <a:rPr lang="en-NZ" sz="2400" dirty="0"/>
              <a:t>Rutherford Foundation Postdoctoral Fellowship</a:t>
            </a:r>
          </a:p>
          <a:p>
            <a:pPr lvl="1">
              <a:buFont typeface="Arial" panose="020B0604020202020204" pitchFamily="34" charset="0"/>
              <a:buChar char="•"/>
            </a:pPr>
            <a:r>
              <a:rPr lang="en-NZ" sz="2400" dirty="0"/>
              <a:t>Cambridge-Rutherford Memorial PhD Scholarship</a:t>
            </a:r>
          </a:p>
          <a:p>
            <a:pPr marL="0" indent="0">
              <a:buNone/>
            </a:pPr>
            <a:endParaRPr lang="en-NZ" dirty="0"/>
          </a:p>
          <a:p>
            <a:pPr marL="0" indent="0">
              <a:buNone/>
            </a:pPr>
            <a:endParaRPr lang="en-NZ" dirty="0"/>
          </a:p>
          <a:p>
            <a:endParaRPr lang="en-NZ" dirty="0"/>
          </a:p>
          <a:p>
            <a:endParaRPr lang="en-NZ" dirty="0"/>
          </a:p>
          <a:p>
            <a:endParaRPr lang="en-NZ" dirty="0"/>
          </a:p>
        </p:txBody>
      </p:sp>
    </p:spTree>
    <p:extLst>
      <p:ext uri="{BB962C8B-B14F-4D97-AF65-F5344CB8AC3E}">
        <p14:creationId xmlns:p14="http://schemas.microsoft.com/office/powerpoint/2010/main" val="380218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dirty="0"/>
              <a:t>The Rutherford Foundation</a:t>
            </a:r>
          </a:p>
        </p:txBody>
      </p:sp>
      <p:sp>
        <p:nvSpPr>
          <p:cNvPr id="3" name="Content Placeholder 2"/>
          <p:cNvSpPr>
            <a:spLocks noGrp="1"/>
          </p:cNvSpPr>
          <p:nvPr>
            <p:ph idx="4294967295"/>
          </p:nvPr>
        </p:nvSpPr>
        <p:spPr>
          <a:xfrm>
            <a:off x="521096" y="1820863"/>
            <a:ext cx="10046970" cy="6537325"/>
          </a:xfrm>
        </p:spPr>
        <p:txBody>
          <a:bodyPr>
            <a:normAutofit/>
          </a:bodyPr>
          <a:lstStyle/>
          <a:p>
            <a:endParaRPr lang="en-NZ" dirty="0"/>
          </a:p>
          <a:p>
            <a:pPr marL="0" lvl="1" indent="0">
              <a:buNone/>
            </a:pPr>
            <a:r>
              <a:rPr lang="en-NZ" sz="2800" dirty="0"/>
              <a:t>New Zealand Postdoctoral Fellowships</a:t>
            </a:r>
          </a:p>
          <a:p>
            <a:pPr lvl="2"/>
            <a:r>
              <a:rPr lang="en-NZ" sz="2400" dirty="0"/>
              <a:t>2 years</a:t>
            </a:r>
          </a:p>
          <a:p>
            <a:pPr lvl="2"/>
            <a:r>
              <a:rPr lang="en-NZ" sz="2400" dirty="0"/>
              <a:t>$75,000/year salary stipend</a:t>
            </a:r>
          </a:p>
          <a:p>
            <a:pPr lvl="2"/>
            <a:r>
              <a:rPr lang="en-NZ" sz="2400" dirty="0"/>
              <a:t>$10,000/year research expenses</a:t>
            </a:r>
          </a:p>
          <a:p>
            <a:pPr lvl="2"/>
            <a:r>
              <a:rPr lang="en-NZ" sz="2400" dirty="0"/>
              <a:t>Eligibility: 0-4 years post PhD</a:t>
            </a:r>
          </a:p>
          <a:p>
            <a:pPr marL="0" indent="0">
              <a:buNone/>
            </a:pPr>
            <a:endParaRPr lang="en-NZ" dirty="0"/>
          </a:p>
          <a:p>
            <a:pPr marL="0" indent="0">
              <a:buNone/>
            </a:pPr>
            <a:endParaRPr lang="en-NZ" dirty="0"/>
          </a:p>
          <a:p>
            <a:pPr>
              <a:buFont typeface="Arial" pitchFamily="34" charset="0"/>
              <a:buChar char="•"/>
            </a:pPr>
            <a:endParaRPr lang="en-NZ" dirty="0"/>
          </a:p>
          <a:p>
            <a:endParaRPr lang="en-NZ" dirty="0"/>
          </a:p>
          <a:p>
            <a:endParaRPr lang="en-NZ" dirty="0"/>
          </a:p>
          <a:p>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188" y="7565688"/>
            <a:ext cx="3944261" cy="1656000"/>
          </a:xfrm>
          <a:prstGeom prst="rect">
            <a:avLst/>
          </a:prstGeom>
          <a:solidFill>
            <a:schemeClr val="bg1"/>
          </a:solidFill>
        </p:spPr>
      </p:pic>
    </p:spTree>
    <p:extLst>
      <p:ext uri="{BB962C8B-B14F-4D97-AF65-F5344CB8AC3E}">
        <p14:creationId xmlns:p14="http://schemas.microsoft.com/office/powerpoint/2010/main" val="345785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sz="4000" dirty="0"/>
              <a:t>Rutherford Foundation Postdoctoral Fellowship</a:t>
            </a:r>
          </a:p>
        </p:txBody>
      </p:sp>
      <p:sp>
        <p:nvSpPr>
          <p:cNvPr id="3" name="Content Placeholder 2"/>
          <p:cNvSpPr>
            <a:spLocks noGrp="1"/>
          </p:cNvSpPr>
          <p:nvPr>
            <p:ph idx="4294967295"/>
          </p:nvPr>
        </p:nvSpPr>
        <p:spPr>
          <a:xfrm>
            <a:off x="656007" y="2135657"/>
            <a:ext cx="10046970" cy="6537325"/>
          </a:xfrm>
        </p:spPr>
        <p:txBody>
          <a:bodyPr>
            <a:normAutofit fontScale="70000" lnSpcReduction="20000"/>
          </a:bodyPr>
          <a:lstStyle/>
          <a:p>
            <a:pPr marL="0" lvl="1" indent="0">
              <a:buNone/>
            </a:pPr>
            <a:r>
              <a:rPr lang="en-NZ" sz="3400" dirty="0"/>
              <a:t>Eligibility Criteria</a:t>
            </a:r>
          </a:p>
          <a:p>
            <a:pPr lvl="1">
              <a:buFont typeface="Wingdings" charset="2"/>
              <a:buChar char="§"/>
            </a:pPr>
            <a:r>
              <a:rPr lang="en-NZ" sz="3400" dirty="0"/>
              <a:t>Proposals will be considered from </a:t>
            </a:r>
            <a:r>
              <a:rPr lang="en-NZ" sz="3400" b="1" dirty="0"/>
              <a:t>all fields of research, science and technology (including social sciences and the humanities)</a:t>
            </a:r>
          </a:p>
          <a:p>
            <a:pPr marL="612099" lvl="1" indent="0">
              <a:buNone/>
            </a:pPr>
            <a:endParaRPr lang="en-NZ" sz="3400" b="1" dirty="0"/>
          </a:p>
          <a:p>
            <a:pPr lvl="1">
              <a:buFont typeface="Wingdings" charset="2"/>
              <a:buChar char="§"/>
            </a:pPr>
            <a:r>
              <a:rPr lang="en-NZ" sz="3400" dirty="0"/>
              <a:t>Applicants are required to have had their PhD conferred no more than four years prior to the year the award is awarded. For the 2020 funding round, the PhD must be conferred after the 1</a:t>
            </a:r>
            <a:r>
              <a:rPr lang="en-NZ" sz="3400" baseline="30000" dirty="0"/>
              <a:t>st</a:t>
            </a:r>
            <a:r>
              <a:rPr lang="en-NZ" sz="3400" dirty="0"/>
              <a:t> of January 2016.</a:t>
            </a:r>
          </a:p>
          <a:p>
            <a:pPr marL="1897975" lvl="6" indent="-571500">
              <a:buFont typeface="+mj-lt"/>
              <a:buAutoNum type="romanLcPeriod"/>
            </a:pPr>
            <a:r>
              <a:rPr lang="en-NZ" sz="3400" dirty="0"/>
              <a:t>An exemption to this clause can be sought to allow applicants to demonstrate that their PhD has been submitted and can be examined by the date of short-listing.</a:t>
            </a:r>
          </a:p>
          <a:p>
            <a:pPr marL="1897975" lvl="6" indent="-571500">
              <a:buFont typeface="+mj-lt"/>
              <a:buAutoNum type="romanLcPeriod"/>
            </a:pPr>
            <a:r>
              <a:rPr lang="en-NZ" sz="3400" dirty="0"/>
              <a:t>A further exemption can be sought to demonstrate a reasonable absence from a research career, for instance to take parental leave or for extended sickness leave.</a:t>
            </a:r>
          </a:p>
          <a:p>
            <a:pPr marL="1897975" lvl="6" indent="-571500">
              <a:buFont typeface="+mj-lt"/>
              <a:buAutoNum type="romanLcPeriod"/>
            </a:pPr>
            <a:r>
              <a:rPr lang="en-NZ" sz="3400" dirty="0"/>
              <a:t>Exceptions requires prior approval from Secretariat</a:t>
            </a:r>
          </a:p>
          <a:p>
            <a:pPr marL="714375" lvl="5" indent="0">
              <a:buNone/>
            </a:pPr>
            <a:endParaRPr lang="en-NZ" sz="2900" dirty="0"/>
          </a:p>
          <a:p>
            <a:pPr lvl="1">
              <a:buFont typeface="Wingdings" charset="2"/>
              <a:buChar char="§"/>
            </a:pPr>
            <a:r>
              <a:rPr lang="en-NZ" sz="3400" dirty="0"/>
              <a:t>Applicants must be either New Zealand citizens, or have continuously resided in New Zealand for at least two years immediately prior to their application and hold, or are deemed to hold, a New Zealand resident visa.</a:t>
            </a:r>
          </a:p>
          <a:p>
            <a:pPr marL="0" indent="0">
              <a:buNone/>
            </a:pPr>
            <a:endParaRPr lang="en-NZ" dirty="0"/>
          </a:p>
          <a:p>
            <a:endParaRPr lang="en-NZ" dirty="0"/>
          </a:p>
          <a:p>
            <a:endParaRPr lang="en-NZ" dirty="0"/>
          </a:p>
          <a:p>
            <a:endParaRPr lang="en-NZ" dirty="0"/>
          </a:p>
        </p:txBody>
      </p:sp>
    </p:spTree>
    <p:extLst>
      <p:ext uri="{BB962C8B-B14F-4D97-AF65-F5344CB8AC3E}">
        <p14:creationId xmlns:p14="http://schemas.microsoft.com/office/powerpoint/2010/main" val="113267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The Rutherford Foundation</a:t>
            </a:r>
          </a:p>
        </p:txBody>
      </p:sp>
      <p:sp>
        <p:nvSpPr>
          <p:cNvPr id="3" name="Content Placeholder 2"/>
          <p:cNvSpPr>
            <a:spLocks noGrp="1"/>
          </p:cNvSpPr>
          <p:nvPr>
            <p:ph idx="4294967295"/>
          </p:nvPr>
        </p:nvSpPr>
        <p:spPr>
          <a:xfrm>
            <a:off x="674558" y="2008633"/>
            <a:ext cx="10263999" cy="6081712"/>
          </a:xfrm>
        </p:spPr>
        <p:txBody>
          <a:bodyPr>
            <a:normAutofit fontScale="55000" lnSpcReduction="20000"/>
          </a:bodyPr>
          <a:lstStyle/>
          <a:p>
            <a:pPr lvl="2">
              <a:buNone/>
            </a:pPr>
            <a:endParaRPr lang="en-NZ" dirty="0"/>
          </a:p>
          <a:p>
            <a:r>
              <a:rPr lang="en-NZ" sz="4500" dirty="0"/>
              <a:t>Focus on career development, not business as usual</a:t>
            </a:r>
          </a:p>
          <a:p>
            <a:endParaRPr lang="en-NZ" sz="4500" dirty="0"/>
          </a:p>
          <a:p>
            <a:r>
              <a:rPr lang="en-NZ" sz="4500" dirty="0"/>
              <a:t>Applicants should demonstrate a passion for research, science and technology and the potential to excel in a research environment</a:t>
            </a:r>
          </a:p>
          <a:p>
            <a:endParaRPr lang="en-NZ" sz="4500" dirty="0"/>
          </a:p>
          <a:p>
            <a:r>
              <a:rPr lang="en-NZ" sz="4500" dirty="0"/>
              <a:t>Tentative application dates: </a:t>
            </a:r>
            <a:r>
              <a:rPr lang="en-NZ" sz="4500" dirty="0">
                <a:solidFill>
                  <a:schemeClr val="tx1"/>
                </a:solidFill>
              </a:rPr>
              <a:t>Open early June and close 06 August (TBC)</a:t>
            </a:r>
            <a:endParaRPr lang="en-NZ" sz="4500" dirty="0"/>
          </a:p>
          <a:p>
            <a:pPr lvl="1"/>
            <a:endParaRPr lang="en-NZ" sz="4500" dirty="0">
              <a:solidFill>
                <a:schemeClr val="tx1"/>
              </a:solidFill>
            </a:endParaRPr>
          </a:p>
          <a:p>
            <a:pPr marL="76513" indent="0">
              <a:buNone/>
            </a:pPr>
            <a:r>
              <a:rPr lang="en-NZ" sz="5100" b="1" dirty="0">
                <a:solidFill>
                  <a:schemeClr val="tx1"/>
                </a:solidFill>
              </a:rPr>
              <a:t>Changes for 2020:</a:t>
            </a:r>
          </a:p>
          <a:p>
            <a:pPr marL="648013" indent="-571500"/>
            <a:r>
              <a:rPr lang="en-NZ" sz="4500" dirty="0"/>
              <a:t>Applicants asked for Vision </a:t>
            </a:r>
            <a:r>
              <a:rPr lang="en-NZ" sz="4500" dirty="0" err="1"/>
              <a:t>Mātauranga</a:t>
            </a:r>
            <a:r>
              <a:rPr lang="en-NZ" sz="4500" dirty="0"/>
              <a:t> statement or explanation for why this is not applicable</a:t>
            </a:r>
          </a:p>
          <a:p>
            <a:pPr marL="648013" indent="-571500"/>
            <a:r>
              <a:rPr lang="en-NZ" sz="4500" dirty="0"/>
              <a:t>Submit CV on NZ RS&amp;T common CV template</a:t>
            </a:r>
          </a:p>
          <a:p>
            <a:pPr marL="648013" indent="-571500"/>
            <a:endParaRPr lang="en-NZ" sz="4500" dirty="0">
              <a:solidFill>
                <a:schemeClr val="tx1"/>
              </a:solidFill>
            </a:endParaRPr>
          </a:p>
          <a:p>
            <a:pPr marL="648013" indent="-571500"/>
            <a:r>
              <a:rPr lang="en-NZ" sz="4500" dirty="0">
                <a:solidFill>
                  <a:schemeClr val="tx1"/>
                </a:solidFill>
              </a:rPr>
              <a:t>or more information:</a:t>
            </a:r>
          </a:p>
          <a:p>
            <a:pPr marL="688611" lvl="1" indent="0">
              <a:buNone/>
            </a:pPr>
            <a:r>
              <a:rPr lang="en-NZ" sz="4500" dirty="0">
                <a:hlinkClick r:id="rId3"/>
              </a:rPr>
              <a:t>https://royalsociety.org.nz/what-we-do/funds-and-opportunities/rutherford-foundation/</a:t>
            </a:r>
            <a:endParaRPr lang="en-NZ" sz="4500" dirty="0"/>
          </a:p>
        </p:txBody>
      </p:sp>
    </p:spTree>
    <p:extLst>
      <p:ext uri="{BB962C8B-B14F-4D97-AF65-F5344CB8AC3E}">
        <p14:creationId xmlns:p14="http://schemas.microsoft.com/office/powerpoint/2010/main" val="465496725"/>
      </p:ext>
    </p:extLst>
  </p:cSld>
  <p:clrMapOvr>
    <a:masterClrMapping/>
  </p:clrMapOvr>
</p:sld>
</file>

<file path=ppt/theme/theme1.xml><?xml version="1.0" encoding="utf-8"?>
<a:theme xmlns:a="http://schemas.openxmlformats.org/drawingml/2006/main" name="J004913 RS Powerpoint Template_2.0_e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nSpc>
            <a:spcPts val="2300"/>
          </a:lnSpc>
          <a:spcAft>
            <a:spcPts val="2150"/>
          </a:spcAft>
          <a:defRPr sz="1700" dirty="0" err="1" smtClean="0">
            <a:solidFill>
              <a:srgbClr val="D52B1E"/>
            </a:solidFill>
            <a:latin typeface="Calibri Italic" charset="0"/>
          </a:defRPr>
        </a:defPPr>
      </a:lstStyle>
    </a:txDef>
  </a:objectDefaults>
  <a:extraClrSchemeLst/>
  <a:extLst>
    <a:ext uri="{05A4C25C-085E-4340-85A3-A5531E510DB2}">
      <thm15:themeFamily xmlns:thm15="http://schemas.microsoft.com/office/thememl/2012/main" name="Royal-Society-Te-Aparangi-Powerpoint-Template.potx" id="{B3B192AE-E5EF-4015-BABC-88CDB18E7FBC}" vid="{9C01892A-D6F9-45B5-B543-38383467AE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Royal-Society-Te-Aparangi-Powerpoint-Template-1</Template>
  <TotalTime>641</TotalTime>
  <Words>3023</Words>
  <Application>Microsoft Office PowerPoint</Application>
  <PresentationFormat>Custom</PresentationFormat>
  <Paragraphs>449</Paragraphs>
  <Slides>36</Slides>
  <Notes>27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8" baseType="lpstr">
      <vt:lpstr>Arial</vt:lpstr>
      <vt:lpstr>Calibri</vt:lpstr>
      <vt:lpstr>Calibri body</vt:lpstr>
      <vt:lpstr>Calibri Italic</vt:lpstr>
      <vt:lpstr>Calibri Light</vt:lpstr>
      <vt:lpstr>Courier New</vt:lpstr>
      <vt:lpstr>Symbol</vt:lpstr>
      <vt:lpstr>Times New Roman</vt:lpstr>
      <vt:lpstr>Wingdings</vt:lpstr>
      <vt:lpstr>ヒラギノ角ゴ Pro W3</vt:lpstr>
      <vt:lpstr>J004913 RS Powerpoint Template_2.0_eh</vt:lpstr>
      <vt:lpstr>Acrobat Document</vt:lpstr>
      <vt:lpstr>  Early to Mid Career Fellowship Roadshow</vt:lpstr>
      <vt:lpstr>  About the Society:</vt:lpstr>
      <vt:lpstr>Who are we?</vt:lpstr>
      <vt:lpstr>Some things we do</vt:lpstr>
      <vt:lpstr>What can the Royal Society offer? Framework of support</vt:lpstr>
      <vt:lpstr>The Rutherford Foundation</vt:lpstr>
      <vt:lpstr>The Rutherford Foundation</vt:lpstr>
      <vt:lpstr>Rutherford Foundation Postdoctoral Fellowship</vt:lpstr>
      <vt:lpstr>The Rutherford Foundation</vt:lpstr>
      <vt:lpstr>Rutherford Discovery Fellowships</vt:lpstr>
      <vt:lpstr>The 2012 MSI Review</vt:lpstr>
      <vt:lpstr>Eligibility </vt:lpstr>
      <vt:lpstr>Eligibility PhD conferred between:  01 January 2012 – 31 December 2017</vt:lpstr>
      <vt:lpstr>Eligibility exceptions</vt:lpstr>
      <vt:lpstr>Scheme operation</vt:lpstr>
      <vt:lpstr>Selection Criteria</vt:lpstr>
      <vt:lpstr>Are the Fellowships for you?</vt:lpstr>
      <vt:lpstr>Terms of Reference</vt:lpstr>
      <vt:lpstr>Funding round process</vt:lpstr>
      <vt:lpstr>Process of selection</vt:lpstr>
      <vt:lpstr>Preparing the application</vt:lpstr>
      <vt:lpstr>Preparing the application Building your CV</vt:lpstr>
      <vt:lpstr>Preparing the application Years of Research Experience</vt:lpstr>
      <vt:lpstr>Preparing the application Leadership</vt:lpstr>
      <vt:lpstr>Preparing the application Leadership</vt:lpstr>
      <vt:lpstr>Preparing the application Research</vt:lpstr>
      <vt:lpstr>Preparing the application Referees</vt:lpstr>
      <vt:lpstr>Amendments for 2020</vt:lpstr>
      <vt:lpstr>Proposals On-Line</vt:lpstr>
      <vt:lpstr> 2020 RDF Timetable</vt:lpstr>
      <vt:lpstr>Interview</vt:lpstr>
      <vt:lpstr>Feedback</vt:lpstr>
      <vt:lpstr>Japan Society for the Promotion of Science – Postdoctoral Fellowships</vt:lpstr>
      <vt:lpstr>Eligibility JSPS – Postdoctoral Fellowships</vt:lpstr>
      <vt:lpstr>For more information</vt:lpstr>
      <vt:lpstr>PowerPoint Presentation</vt:lpstr>
    </vt:vector>
  </TitlesOfParts>
  <Company>RSNZ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Troels Petersen</dc:creator>
  <cp:lastModifiedBy>Troels Petersen</cp:lastModifiedBy>
  <cp:revision>89</cp:revision>
  <dcterms:created xsi:type="dcterms:W3CDTF">2018-02-21T09:01:25Z</dcterms:created>
  <dcterms:modified xsi:type="dcterms:W3CDTF">2020-03-05T02:14:24Z</dcterms:modified>
</cp:coreProperties>
</file>