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76" r:id="rId3"/>
    <p:sldId id="280" r:id="rId4"/>
    <p:sldId id="257" r:id="rId5"/>
    <p:sldId id="268" r:id="rId6"/>
    <p:sldId id="263" r:id="rId7"/>
    <p:sldId id="281" r:id="rId8"/>
    <p:sldId id="270" r:id="rId9"/>
    <p:sldId id="269" r:id="rId10"/>
    <p:sldId id="277" r:id="rId11"/>
    <p:sldId id="278" r:id="rId12"/>
    <p:sldId id="271" r:id="rId13"/>
    <p:sldId id="272" r:id="rId14"/>
    <p:sldId id="273" r:id="rId15"/>
    <p:sldId id="275" r:id="rId16"/>
    <p:sldId id="261" r:id="rId17"/>
    <p:sldId id="267"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0834" autoAdjust="0"/>
  </p:normalViewPr>
  <p:slideViewPr>
    <p:cSldViewPr snapToGrid="0">
      <p:cViewPr varScale="1">
        <p:scale>
          <a:sx n="137" d="100"/>
          <a:sy n="137" d="100"/>
        </p:scale>
        <p:origin x="8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6ff6f565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116ff6f565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NZ" dirty="0">
                <a:solidFill>
                  <a:schemeClr val="dk1"/>
                </a:solidFill>
              </a:rPr>
              <a:t>Pushback</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5004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82353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33531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NZ" sz="1100" b="1" u="sng" dirty="0"/>
              <a:t>Key advice: </a:t>
            </a:r>
          </a:p>
          <a:p>
            <a:pPr marL="285750" indent="-285750">
              <a:lnSpc>
                <a:spcPct val="150000"/>
              </a:lnSpc>
            </a:pPr>
            <a:r>
              <a:rPr lang="en-NZ" sz="1100" dirty="0"/>
              <a:t>Keep messages consistent</a:t>
            </a:r>
          </a:p>
          <a:p>
            <a:pPr marL="285750" indent="-285750">
              <a:lnSpc>
                <a:spcPct val="150000"/>
              </a:lnSpc>
            </a:pPr>
            <a:r>
              <a:rPr lang="en-NZ" sz="1100" dirty="0"/>
              <a:t>Point to sources of truth where appropriate</a:t>
            </a:r>
          </a:p>
          <a:p>
            <a:pPr marL="285750" indent="-285750">
              <a:lnSpc>
                <a:spcPct val="150000"/>
              </a:lnSpc>
            </a:pPr>
            <a:r>
              <a:rPr lang="en-NZ" sz="1100" dirty="0"/>
              <a:t>Brief and include all relevant team members involved in promotion across institution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30596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63439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4449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427133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NZ" dirty="0">
                <a:solidFill>
                  <a:schemeClr val="dk1"/>
                </a:solidFill>
              </a:rPr>
              <a:t>Why now?</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82479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51320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092cf94d8_0_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092cf94d8_0_0: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NZ" dirty="0"/>
          </a:p>
        </p:txBody>
      </p:sp>
    </p:spTree>
    <p:extLst>
      <p:ext uri="{BB962C8B-B14F-4D97-AF65-F5344CB8AC3E}">
        <p14:creationId xmlns:p14="http://schemas.microsoft.com/office/powerpoint/2010/main" val="403961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84674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76196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TITLE_1">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title"/>
          </p:nvPr>
        </p:nvSpPr>
        <p:spPr>
          <a:xfrm>
            <a:off x="594360" y="4773168"/>
            <a:ext cx="29064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cover">
  <p:cSld name="CUSTOM">
    <p:bg>
      <p:bgPr>
        <a:solidFill>
          <a:srgbClr val="003449"/>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a:spLocks noGrp="1"/>
          </p:cNvSpPr>
          <p:nvPr>
            <p:ph type="title"/>
          </p:nvPr>
        </p:nvSpPr>
        <p:spPr>
          <a:xfrm>
            <a:off x="274325" y="2241050"/>
            <a:ext cx="8442300" cy="60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64950" y="2926080"/>
            <a:ext cx="8154600" cy="2382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27" name="Google Shape;27;p6"/>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9"/>
        <p:cNvGrpSpPr/>
        <p:nvPr/>
      </p:nvGrpSpPr>
      <p:grpSpPr>
        <a:xfrm>
          <a:off x="0" y="0"/>
          <a:ext cx="0" cy="0"/>
          <a:chOff x="0" y="0"/>
          <a:chExt cx="0" cy="0"/>
        </a:xfrm>
      </p:grpSpPr>
      <p:sp>
        <p:nvSpPr>
          <p:cNvPr id="30" name="Google Shape;3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A4CD39"/>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69264" y="1913400"/>
            <a:ext cx="7315200" cy="685800"/>
          </a:xfrm>
          <a:prstGeom prst="rect">
            <a:avLst/>
          </a:prstGeom>
          <a:noFill/>
          <a:ln>
            <a:noFill/>
          </a:ln>
        </p:spPr>
        <p:txBody>
          <a:bodyPr spcFirstLastPara="1" wrap="square" lIns="91475" tIns="91475" rIns="91475" bIns="91475" anchor="b" anchorCtr="0">
            <a:noAutofit/>
          </a:bodyPr>
          <a:lstStyle>
            <a:lvl1pPr marR="0" lvl="0" algn="l" rtl="0">
              <a:lnSpc>
                <a:spcPct val="90909"/>
              </a:lnSpc>
              <a:spcBef>
                <a:spcPts val="0"/>
              </a:spcBef>
              <a:spcAft>
                <a:spcPts val="0"/>
              </a:spcAft>
              <a:buClr>
                <a:schemeClr val="lt1"/>
              </a:buClr>
              <a:buSzPts val="4300"/>
              <a:buFont typeface="Calibri"/>
              <a:buNone/>
              <a:defRPr sz="43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969264" y="2667780"/>
            <a:ext cx="7315200" cy="1200300"/>
          </a:xfrm>
          <a:prstGeom prst="rect">
            <a:avLst/>
          </a:prstGeom>
          <a:noFill/>
          <a:ln>
            <a:noFill/>
          </a:ln>
        </p:spPr>
        <p:txBody>
          <a:bodyPr spcFirstLastPara="1" wrap="square" lIns="91475" tIns="91475" rIns="91475" bIns="91475" anchor="t" anchorCtr="0">
            <a:noAutofit/>
          </a:bodyPr>
          <a:lstStyle>
            <a:lvl1pPr marL="457200" marR="0" lvl="0" indent="-228600" algn="l" rtl="0">
              <a:lnSpc>
                <a:spcPct val="100000"/>
              </a:lnSpc>
              <a:spcBef>
                <a:spcPts val="900"/>
              </a:spcBef>
              <a:spcAft>
                <a:spcPts val="0"/>
              </a:spcAft>
              <a:buClr>
                <a:srgbClr val="FFFFFF"/>
              </a:buClr>
              <a:buSzPts val="2500"/>
              <a:buFont typeface="Arial"/>
              <a:buNone/>
              <a:defRPr sz="25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600"/>
              </a:spcBef>
              <a:spcAft>
                <a:spcPts val="0"/>
              </a:spcAft>
              <a:buClr>
                <a:srgbClr val="FFFFFF"/>
              </a:buClr>
              <a:buSzPts val="1800"/>
              <a:buFont typeface="Arial"/>
              <a:buNone/>
              <a:defRPr sz="1800" b="0" i="0" u="none" strike="noStrike" cap="none">
                <a:solidFill>
                  <a:srgbClr val="FFFFFF"/>
                </a:solidFill>
                <a:latin typeface="Open Sans"/>
                <a:ea typeface="Open Sans"/>
                <a:cs typeface="Open Sans"/>
                <a:sym typeface="Open Sans"/>
              </a:defRPr>
            </a:lvl2pPr>
            <a:lvl3pPr marL="1371600" marR="0" lvl="2"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3pPr>
            <a:lvl4pPr marL="1828800" marR="0" lvl="3"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4pPr>
            <a:lvl5pPr marL="2286000" marR="0" lvl="4"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5pPr>
            <a:lvl6pPr marL="2743200" marR="0" lvl="5"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6pPr>
            <a:lvl7pPr marL="3200400" marR="0" lvl="6"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7pPr>
            <a:lvl8pPr marL="3657600" marR="0" lvl="7"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8pPr>
            <a:lvl9pPr marL="4114800" marR="0" lvl="8"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4"/>
        <p:cNvGrpSpPr/>
        <p:nvPr/>
      </p:nvGrpSpPr>
      <p:grpSpPr>
        <a:xfrm>
          <a:off x="0" y="0"/>
          <a:ext cx="0" cy="0"/>
          <a:chOff x="0" y="0"/>
          <a:chExt cx="0" cy="0"/>
        </a:xfrm>
      </p:grpSpPr>
      <p:pic>
        <p:nvPicPr>
          <p:cNvPr id="35" name="Google Shape;35;p9"/>
          <p:cNvPicPr preferRelativeResize="0"/>
          <p:nvPr/>
        </p:nvPicPr>
        <p:blipFill rotWithShape="1">
          <a:blip r:embed="rId2">
            <a:alphaModFix/>
          </a:blip>
          <a:srcRect/>
          <a:stretch/>
        </p:blipFill>
        <p:spPr>
          <a:xfrm>
            <a:off x="-321"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10"/>
          <p:cNvSpPr txBox="1"/>
          <p:nvPr/>
        </p:nvSpPr>
        <p:spPr>
          <a:xfrm>
            <a:off x="2285980" y="2487377"/>
            <a:ext cx="4572000" cy="165000"/>
          </a:xfrm>
          <a:prstGeom prst="rect">
            <a:avLst/>
          </a:prstGeom>
          <a:noFill/>
          <a:ln>
            <a:noFill/>
          </a:ln>
        </p:spPr>
        <p:txBody>
          <a:bodyPr spcFirstLastPara="1" wrap="square" lIns="41575" tIns="20775" rIns="41575" bIns="20775" anchor="t" anchorCtr="0">
            <a:spAutoFit/>
          </a:bodyPr>
          <a:lstStyle/>
          <a:p>
            <a:pPr marL="0" marR="0" lvl="0" indent="0" algn="l" rtl="0">
              <a:spcBef>
                <a:spcPts val="0"/>
              </a:spcBef>
              <a:spcAft>
                <a:spcPts val="0"/>
              </a:spcAft>
              <a:buNone/>
            </a:pPr>
            <a:r>
              <a:rPr lang="en" sz="800" b="0" i="0" u="none" strike="noStrike" cap="none">
                <a:solidFill>
                  <a:schemeClr val="dk1"/>
                </a:solidFill>
                <a:latin typeface="Calibri"/>
                <a:ea typeface="Calibri"/>
                <a:cs typeface="Calibri"/>
                <a:sym typeface="Calibri"/>
              </a:rPr>
              <a:t>:\Grafica\Presentations\Orcid\backgrounds</a:t>
            </a:r>
            <a:endParaRPr sz="600"/>
          </a:p>
        </p:txBody>
      </p:sp>
      <p:pic>
        <p:nvPicPr>
          <p:cNvPr id="38" name="Google Shape;38;p10"/>
          <p:cNvPicPr preferRelativeResize="0"/>
          <p:nvPr/>
        </p:nvPicPr>
        <p:blipFill rotWithShape="1">
          <a:blip r:embed="rId2">
            <a:alphaModFix/>
          </a:blip>
          <a:srcRect/>
          <a:stretch/>
        </p:blipFill>
        <p:spPr>
          <a:xfrm>
            <a:off x="0" y="180"/>
            <a:ext cx="9143678" cy="51433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9">
            <a:alphaModFix/>
          </a:blip>
          <a:stretch>
            <a:fillRect/>
          </a:stretch>
        </p:blipFill>
        <p:spPr>
          <a:xfrm>
            <a:off x="274320" y="4727448"/>
            <a:ext cx="274320" cy="274320"/>
          </a:xfrm>
          <a:prstGeom prst="rect">
            <a:avLst/>
          </a:prstGeom>
          <a:noFill/>
          <a:ln>
            <a:noFill/>
          </a:ln>
        </p:spPr>
      </p:pic>
      <p:sp>
        <p:nvSpPr>
          <p:cNvPr id="9" name="Google Shape;9;p1"/>
          <p:cNvSpPr txBox="1">
            <a:spLocks noGrp="1"/>
          </p:cNvSpPr>
          <p:nvPr>
            <p:ph type="sldNum" idx="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rcidhub.org.nz/"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royalsociety.org.nz/orcid-in-new-zealand/new-zealand-orcid-consortium/nz-orcid-consortium-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orcid.filecamp.com/s/o/iH6DJCZoiitJMnk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JyVzKvKjKsbPr5TJsBFTnyE5MOg2aNJZ0CURbman5XE/edit#slide=id.g116b1047f19_0_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info.orcid.org/researcher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presentation/d/1JyVzKvKjKsbPr5TJsBFTnyE5MOg2aNJZ0CURbman5XE/edit#slide=id.g116b1047f19_0_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info.orcid.org/researcher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274325" y="2241050"/>
            <a:ext cx="8442300"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NZ" sz="3200" dirty="0"/>
              <a:t>ORCID Promotion within Member Organisations</a:t>
            </a:r>
            <a:endParaRPr sz="3200" dirty="0"/>
          </a:p>
        </p:txBody>
      </p:sp>
      <p:sp>
        <p:nvSpPr>
          <p:cNvPr id="44" name="Google Shape;44;p11"/>
          <p:cNvSpPr txBox="1">
            <a:spLocks noGrp="1"/>
          </p:cNvSpPr>
          <p:nvPr>
            <p:ph type="subTitle" idx="1"/>
          </p:nvPr>
        </p:nvSpPr>
        <p:spPr>
          <a:xfrm>
            <a:off x="464950" y="3459480"/>
            <a:ext cx="8154600" cy="2382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i="0" dirty="0">
                <a:solidFill>
                  <a:srgbClr val="A6CE39"/>
                </a:solidFill>
              </a:rPr>
              <a:t>New Zealand ORCID Consortium</a:t>
            </a:r>
            <a:br>
              <a:rPr lang="en" i="0" dirty="0"/>
            </a:br>
            <a:r>
              <a:rPr lang="en" dirty="0"/>
              <a:t>12/10/2023</a:t>
            </a:r>
          </a:p>
          <a:p>
            <a:pPr marL="0" lvl="0" indent="0" algn="ctr" rtl="0">
              <a:lnSpc>
                <a:spcPct val="115000"/>
              </a:lnSpc>
              <a:spcBef>
                <a:spcPts val="0"/>
              </a:spcBef>
              <a:spcAft>
                <a:spcPts val="0"/>
              </a:spcAft>
              <a:buNone/>
            </a:pPr>
            <a:endParaRPr lang="en" dirty="0"/>
          </a:p>
          <a:p>
            <a:pPr marL="0" lvl="0" indent="0" algn="ctr" rtl="0">
              <a:lnSpc>
                <a:spcPct val="115000"/>
              </a:lnSpc>
              <a:spcBef>
                <a:spcPts val="0"/>
              </a:spcBef>
              <a:spcAft>
                <a:spcPts val="0"/>
              </a:spcAft>
              <a:buNone/>
            </a:pPr>
            <a:r>
              <a:rPr lang="en" b="1" i="0" dirty="0">
                <a:solidFill>
                  <a:schemeClr val="bg1">
                    <a:lumMod val="90000"/>
                  </a:schemeClr>
                </a:solidFill>
              </a:rPr>
              <a:t>orcid@royalsociety.org.nz</a:t>
            </a:r>
            <a:endParaRPr b="1" i="0" dirty="0">
              <a:solidFill>
                <a:schemeClr val="bg1">
                  <a:lumMod val="90000"/>
                </a:schemeClr>
              </a:solidFill>
            </a:endParaRPr>
          </a:p>
        </p:txBody>
      </p:sp>
      <p:sp>
        <p:nvSpPr>
          <p:cNvPr id="45" name="Google Shape;45;p11"/>
          <p:cNvSpPr txBox="1"/>
          <p:nvPr/>
        </p:nvSpPr>
        <p:spPr>
          <a:xfrm>
            <a:off x="596099" y="4676024"/>
            <a:ext cx="844229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Open Sans"/>
                <a:ea typeface="Open Sans"/>
                <a:cs typeface="Open Sans"/>
                <a:sym typeface="Open Sans"/>
              </a:rPr>
              <a:t>Alex Freemantle – ORCID Lead, Royal Society Te Apārangi 		0000-0002-0535-0662</a:t>
            </a:r>
            <a:endParaRPr b="1" dirty="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761947" y="121578"/>
            <a:ext cx="562010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Best Practice for Promotion</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371100" y="731377"/>
            <a:ext cx="8401800" cy="3415500"/>
          </a:xfrm>
          <a:prstGeom prst="rect">
            <a:avLst/>
          </a:prstGeom>
        </p:spPr>
        <p:txBody>
          <a:bodyPr spcFirstLastPara="1" wrap="square" lIns="91425" tIns="91425" rIns="91425" bIns="91425" anchor="t" anchorCtr="0">
            <a:noAutofit/>
          </a:bodyPr>
          <a:lstStyle/>
          <a:p>
            <a:pPr marL="0" indent="0">
              <a:lnSpc>
                <a:spcPct val="150000"/>
              </a:lnSpc>
              <a:buNone/>
            </a:pPr>
            <a:r>
              <a:rPr lang="en-NZ" sz="1700" dirty="0"/>
              <a:t>2.    Engage with ORCID </a:t>
            </a:r>
          </a:p>
          <a:p>
            <a:pPr marL="800100" lvl="1" indent="-342900">
              <a:lnSpc>
                <a:spcPct val="150000"/>
              </a:lnSpc>
            </a:pPr>
            <a:r>
              <a:rPr lang="en-NZ" sz="1700" dirty="0"/>
              <a:t>This is the action phase – you have raised awareness of the benefits of ORCID and now you want action from your staff</a:t>
            </a:r>
          </a:p>
          <a:p>
            <a:pPr marL="800100" lvl="1" indent="-342900">
              <a:lnSpc>
                <a:spcPct val="150000"/>
              </a:lnSpc>
            </a:pPr>
            <a:r>
              <a:rPr lang="en-NZ" sz="1700" dirty="0"/>
              <a:t>Point staff to your planned ORCID integration workflow</a:t>
            </a:r>
          </a:p>
          <a:p>
            <a:pPr marL="800100" lvl="1" indent="-342900">
              <a:lnSpc>
                <a:spcPct val="150000"/>
              </a:lnSpc>
            </a:pPr>
            <a:r>
              <a:rPr lang="en-NZ" sz="1700" dirty="0"/>
              <a:t>Encourage use of the </a:t>
            </a:r>
            <a:r>
              <a:rPr lang="en-NZ" sz="1700" dirty="0">
                <a:hlinkClick r:id="rId3"/>
              </a:rPr>
              <a:t>NZ ORCID Hub</a:t>
            </a:r>
            <a:endParaRPr lang="en-NZ" sz="1700" dirty="0"/>
          </a:p>
          <a:p>
            <a:pPr marL="800100" lvl="1" indent="-342900">
              <a:lnSpc>
                <a:spcPct val="150000"/>
              </a:lnSpc>
            </a:pPr>
            <a:r>
              <a:rPr lang="en-NZ" sz="1700" dirty="0"/>
              <a:t>Search and Link Wizards</a:t>
            </a:r>
          </a:p>
          <a:p>
            <a:pPr marL="800100" lvl="1" indent="-342900">
              <a:lnSpc>
                <a:spcPct val="150000"/>
              </a:lnSpc>
            </a:pPr>
            <a:r>
              <a:rPr lang="en-NZ" sz="1700" dirty="0"/>
              <a:t>Active events – Faculty drop-in events, new term events, competitions, visits from RSTA</a:t>
            </a:r>
          </a:p>
        </p:txBody>
      </p:sp>
    </p:spTree>
    <p:extLst>
      <p:ext uri="{BB962C8B-B14F-4D97-AF65-F5344CB8AC3E}">
        <p14:creationId xmlns:p14="http://schemas.microsoft.com/office/powerpoint/2010/main" val="22080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761947" y="121578"/>
            <a:ext cx="562010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Best Practice for Promotion</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371100" y="799263"/>
            <a:ext cx="8401800" cy="3415500"/>
          </a:xfrm>
          <a:prstGeom prst="rect">
            <a:avLst/>
          </a:prstGeom>
        </p:spPr>
        <p:txBody>
          <a:bodyPr spcFirstLastPara="1" wrap="square" lIns="91425" tIns="91425" rIns="91425" bIns="91425" anchor="t" anchorCtr="0">
            <a:noAutofit/>
          </a:bodyPr>
          <a:lstStyle/>
          <a:p>
            <a:pPr marL="342900" indent="-342900">
              <a:lnSpc>
                <a:spcPct val="150000"/>
              </a:lnSpc>
              <a:buSzPct val="100000"/>
              <a:buAutoNum type="arabicPeriod" startAt="3"/>
            </a:pPr>
            <a:r>
              <a:rPr lang="en-NZ" sz="1700" dirty="0"/>
              <a:t>Reiterate Key Messages about ORCID’s Value</a:t>
            </a:r>
          </a:p>
          <a:p>
            <a:pPr marL="742950" lvl="1" indent="-285750">
              <a:lnSpc>
                <a:spcPct val="150000"/>
              </a:lnSpc>
            </a:pPr>
            <a:r>
              <a:rPr lang="en-US" sz="1700" dirty="0"/>
              <a:t>Educate researchers so they know when to expect to use their ORCID account, how to recognize ORCID branding, and they can explain how re-use of their ORCID </a:t>
            </a:r>
            <a:r>
              <a:rPr lang="en-US" sz="1700" dirty="0" err="1"/>
              <a:t>iD</a:t>
            </a:r>
            <a:r>
              <a:rPr lang="en-US" sz="1700" dirty="0"/>
              <a:t> benefits them.</a:t>
            </a:r>
          </a:p>
          <a:p>
            <a:pPr marL="742950" lvl="1" indent="-285750">
              <a:lnSpc>
                <a:spcPct val="150000"/>
              </a:lnSpc>
            </a:pPr>
            <a:r>
              <a:rPr lang="en-US" sz="1700" dirty="0"/>
              <a:t>Strategically time reminders – grant application deadlines or common periods for submitting papers</a:t>
            </a:r>
          </a:p>
          <a:p>
            <a:pPr marL="742950" lvl="1" indent="-285750">
              <a:lnSpc>
                <a:spcPct val="150000"/>
              </a:lnSpc>
            </a:pPr>
            <a:r>
              <a:rPr lang="en-US" sz="1700" dirty="0"/>
              <a:t>Ideas for reminding researchers: e-posters on screens, ORCID IDs in email signatures, discuss ORCID consistently, presentations at conferences</a:t>
            </a:r>
            <a:endParaRPr lang="en-NZ" sz="1700" dirty="0"/>
          </a:p>
          <a:p>
            <a:pPr marL="285750" indent="-285750">
              <a:lnSpc>
                <a:spcPct val="150000"/>
              </a:lnSpc>
            </a:pPr>
            <a:endParaRPr sz="1700" dirty="0"/>
          </a:p>
        </p:txBody>
      </p:sp>
    </p:spTree>
    <p:extLst>
      <p:ext uri="{BB962C8B-B14F-4D97-AF65-F5344CB8AC3E}">
        <p14:creationId xmlns:p14="http://schemas.microsoft.com/office/powerpoint/2010/main" val="51764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74320" y="73026"/>
            <a:ext cx="8401800" cy="49597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latin typeface="Open Sans"/>
                <a:ea typeface="Open Sans"/>
                <a:cs typeface="Open Sans"/>
                <a:sym typeface="Open Sans"/>
              </a:rPr>
              <a:t>Examples of Communication and Promotion Plans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1108608"/>
            <a:ext cx="8401800" cy="3264781"/>
          </a:xfrm>
          <a:prstGeom prst="rect">
            <a:avLst/>
          </a:prstGeom>
        </p:spPr>
        <p:txBody>
          <a:bodyPr spcFirstLastPara="1" wrap="square" lIns="91425" tIns="91425" rIns="91425" bIns="91425" anchor="t" anchorCtr="0">
            <a:noAutofit/>
          </a:bodyPr>
          <a:lstStyle/>
          <a:p>
            <a:pPr marL="0" indent="0">
              <a:lnSpc>
                <a:spcPct val="150000"/>
              </a:lnSpc>
              <a:buNone/>
            </a:pPr>
            <a:r>
              <a:rPr lang="en-NZ" sz="1700" dirty="0" err="1"/>
              <a:t>Waipapa</a:t>
            </a:r>
            <a:r>
              <a:rPr lang="en-NZ" sz="1700" dirty="0"/>
              <a:t> </a:t>
            </a:r>
            <a:r>
              <a:rPr lang="en-NZ" sz="1700" dirty="0" err="1"/>
              <a:t>Taumata</a:t>
            </a:r>
            <a:r>
              <a:rPr lang="en-NZ" sz="1700" dirty="0"/>
              <a:t> Rau | The University of Auckland</a:t>
            </a:r>
          </a:p>
          <a:p>
            <a:pPr marL="0" indent="0">
              <a:lnSpc>
                <a:spcPct val="150000"/>
              </a:lnSpc>
              <a:buNone/>
            </a:pPr>
            <a:r>
              <a:rPr lang="en-NZ" sz="1700" dirty="0"/>
              <a:t>Ruth Wilson, Engagement Specialist, Centre for </a:t>
            </a:r>
            <a:r>
              <a:rPr lang="en-NZ" sz="1700" dirty="0" err="1"/>
              <a:t>eResearch</a:t>
            </a:r>
            <a:r>
              <a:rPr lang="en-NZ" sz="1700" dirty="0"/>
              <a:t> </a:t>
            </a:r>
          </a:p>
          <a:p>
            <a:pPr marL="285750" indent="-285750">
              <a:lnSpc>
                <a:spcPct val="150000"/>
              </a:lnSpc>
            </a:pPr>
            <a:endParaRPr sz="1700" dirty="0"/>
          </a:p>
        </p:txBody>
      </p:sp>
      <p:pic>
        <p:nvPicPr>
          <p:cNvPr id="2" name="Picture 1">
            <a:extLst>
              <a:ext uri="{FF2B5EF4-FFF2-40B4-BE49-F238E27FC236}">
                <a16:creationId xmlns:a16="http://schemas.microsoft.com/office/drawing/2014/main" id="{07EABFB1-FA01-6005-3E1A-7FC20E5DA5B8}"/>
              </a:ext>
            </a:extLst>
          </p:cNvPr>
          <p:cNvPicPr>
            <a:picLocks noChangeAspect="1"/>
          </p:cNvPicPr>
          <p:nvPr/>
        </p:nvPicPr>
        <p:blipFill>
          <a:blip r:embed="rId3"/>
          <a:stretch>
            <a:fillRect/>
          </a:stretch>
        </p:blipFill>
        <p:spPr>
          <a:xfrm>
            <a:off x="3500437" y="2295000"/>
            <a:ext cx="2143125" cy="2143125"/>
          </a:xfrm>
          <a:prstGeom prst="rect">
            <a:avLst/>
          </a:prstGeom>
        </p:spPr>
      </p:pic>
    </p:spTree>
    <p:extLst>
      <p:ext uri="{BB962C8B-B14F-4D97-AF65-F5344CB8AC3E}">
        <p14:creationId xmlns:p14="http://schemas.microsoft.com/office/powerpoint/2010/main" val="76776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75012" y="0"/>
            <a:ext cx="8401800" cy="49597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latin typeface="Open Sans"/>
                <a:ea typeface="Open Sans"/>
                <a:cs typeface="Open Sans"/>
                <a:sym typeface="Open Sans"/>
              </a:rPr>
              <a:t>Examples of Communication and Promotion Plans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66228" y="939359"/>
            <a:ext cx="8401800" cy="3264781"/>
          </a:xfrm>
          <a:prstGeom prst="rect">
            <a:avLst/>
          </a:prstGeom>
        </p:spPr>
        <p:txBody>
          <a:bodyPr spcFirstLastPara="1" wrap="square" lIns="91425" tIns="91425" rIns="91425" bIns="91425" anchor="t" anchorCtr="0">
            <a:noAutofit/>
          </a:bodyPr>
          <a:lstStyle/>
          <a:p>
            <a:pPr marL="0" indent="0">
              <a:lnSpc>
                <a:spcPct val="150000"/>
              </a:lnSpc>
              <a:buNone/>
            </a:pPr>
            <a:r>
              <a:rPr lang="en-NZ" sz="1700" u="sng" dirty="0"/>
              <a:t>University of Otago Communication Plan (Shiobhan Smith &amp; Antje Lubcke)</a:t>
            </a:r>
          </a:p>
          <a:p>
            <a:pPr marL="742950" lvl="1" indent="-285750">
              <a:lnSpc>
                <a:spcPct val="150000"/>
              </a:lnSpc>
              <a:spcBef>
                <a:spcPts val="0"/>
              </a:spcBef>
            </a:pPr>
            <a:r>
              <a:rPr lang="en-NZ" sz="1700" dirty="0"/>
              <a:t>This resource and others can be found on the </a:t>
            </a:r>
            <a:r>
              <a:rPr lang="en-NZ" sz="1700" dirty="0">
                <a:hlinkClick r:id="rId3"/>
              </a:rPr>
              <a:t>Sharespace</a:t>
            </a:r>
            <a:r>
              <a:rPr lang="en-NZ" sz="1700" dirty="0"/>
              <a:t> on our website</a:t>
            </a:r>
          </a:p>
          <a:p>
            <a:pPr marL="285750" indent="-285750">
              <a:lnSpc>
                <a:spcPct val="150000"/>
              </a:lnSpc>
            </a:pPr>
            <a:r>
              <a:rPr lang="en-NZ" sz="1700" b="1" dirty="0"/>
              <a:t>Anticipation Stage: </a:t>
            </a:r>
            <a:r>
              <a:rPr lang="en-NZ" sz="1700" dirty="0"/>
              <a:t>Promotional email to all research staff, developed “ORCID at Otago” webpage, ORCID IDs on business cards and email signatures, promotional video</a:t>
            </a:r>
          </a:p>
          <a:p>
            <a:pPr marL="285750" indent="-285750">
              <a:lnSpc>
                <a:spcPct val="150000"/>
              </a:lnSpc>
            </a:pPr>
            <a:r>
              <a:rPr lang="en-NZ" sz="1700" b="1" dirty="0"/>
              <a:t>Engage with ORCID: </a:t>
            </a:r>
            <a:r>
              <a:rPr lang="en-NZ" sz="1700" dirty="0"/>
              <a:t>Launch the campaign, ORCID screensavers appear, pop-up stall, ORCID on campus TV screens, distribute merchandise</a:t>
            </a:r>
          </a:p>
          <a:p>
            <a:pPr marL="285750" indent="-285750">
              <a:lnSpc>
                <a:spcPct val="150000"/>
              </a:lnSpc>
            </a:pPr>
            <a:r>
              <a:rPr lang="en-NZ" sz="1700" b="1" dirty="0"/>
              <a:t>Reiterate Messages: </a:t>
            </a:r>
            <a:r>
              <a:rPr lang="en-NZ" sz="1700" dirty="0"/>
              <a:t>Identify future encounter sites, department newsletters, staff inductions</a:t>
            </a:r>
          </a:p>
          <a:p>
            <a:pPr marL="285750" indent="-285750">
              <a:lnSpc>
                <a:spcPct val="150000"/>
              </a:lnSpc>
            </a:pPr>
            <a:endParaRPr sz="1700" dirty="0"/>
          </a:p>
        </p:txBody>
      </p:sp>
      <p:pic>
        <p:nvPicPr>
          <p:cNvPr id="2" name="Picture 1">
            <a:extLst>
              <a:ext uri="{FF2B5EF4-FFF2-40B4-BE49-F238E27FC236}">
                <a16:creationId xmlns:a16="http://schemas.microsoft.com/office/drawing/2014/main" id="{DE48058A-06AF-A009-205D-0BBEDC6AD1E7}"/>
              </a:ext>
            </a:extLst>
          </p:cNvPr>
          <p:cNvPicPr>
            <a:picLocks noChangeAspect="1"/>
          </p:cNvPicPr>
          <p:nvPr/>
        </p:nvPicPr>
        <p:blipFill rotWithShape="1">
          <a:blip r:embed="rId4"/>
          <a:srcRect l="11220" t="11225" r="10182" b="13240"/>
          <a:stretch/>
        </p:blipFill>
        <p:spPr>
          <a:xfrm>
            <a:off x="7881643" y="248183"/>
            <a:ext cx="1190338" cy="571980"/>
          </a:xfrm>
          <a:prstGeom prst="rect">
            <a:avLst/>
          </a:prstGeom>
        </p:spPr>
      </p:pic>
    </p:spTree>
    <p:extLst>
      <p:ext uri="{BB962C8B-B14F-4D97-AF65-F5344CB8AC3E}">
        <p14:creationId xmlns:p14="http://schemas.microsoft.com/office/powerpoint/2010/main" val="353744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74320" y="137763"/>
            <a:ext cx="8401800" cy="49597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latin typeface="Open Sans"/>
                <a:ea typeface="Open Sans"/>
                <a:cs typeface="Open Sans"/>
                <a:sym typeface="Open Sans"/>
              </a:rPr>
              <a:t>Other Ideas and Discussions?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825388"/>
            <a:ext cx="8401800" cy="3548001"/>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What other promotion ideas have you had for your research organisation?</a:t>
            </a:r>
          </a:p>
          <a:p>
            <a:pPr marL="285750" indent="-285750">
              <a:lnSpc>
                <a:spcPct val="150000"/>
              </a:lnSpc>
            </a:pPr>
            <a:endParaRPr sz="1700" dirty="0"/>
          </a:p>
        </p:txBody>
      </p:sp>
      <p:sp>
        <p:nvSpPr>
          <p:cNvPr id="2" name="TextBox 1">
            <a:extLst>
              <a:ext uri="{FF2B5EF4-FFF2-40B4-BE49-F238E27FC236}">
                <a16:creationId xmlns:a16="http://schemas.microsoft.com/office/drawing/2014/main" id="{4DC78D85-2363-F432-5496-DFD0E7F51817}"/>
              </a:ext>
            </a:extLst>
          </p:cNvPr>
          <p:cNvSpPr txBox="1"/>
          <p:nvPr/>
        </p:nvSpPr>
        <p:spPr>
          <a:xfrm>
            <a:off x="529549" y="1450778"/>
            <a:ext cx="838005" cy="369332"/>
          </a:xfrm>
          <a:prstGeom prst="rect">
            <a:avLst/>
          </a:prstGeom>
          <a:noFill/>
          <a:ln>
            <a:solidFill>
              <a:schemeClr val="accent1"/>
            </a:solidFill>
          </a:ln>
        </p:spPr>
        <p:txBody>
          <a:bodyPr wrap="square" rtlCol="0">
            <a:spAutoFit/>
          </a:bodyPr>
          <a:lstStyle/>
          <a:p>
            <a:r>
              <a:rPr lang="en-NZ" sz="1800" b="1" u="sng" dirty="0">
                <a:solidFill>
                  <a:srgbClr val="92D050"/>
                </a:solidFill>
              </a:rPr>
              <a:t>Blogs</a:t>
            </a:r>
          </a:p>
        </p:txBody>
      </p:sp>
      <p:sp>
        <p:nvSpPr>
          <p:cNvPr id="3" name="TextBox 2">
            <a:extLst>
              <a:ext uri="{FF2B5EF4-FFF2-40B4-BE49-F238E27FC236}">
                <a16:creationId xmlns:a16="http://schemas.microsoft.com/office/drawing/2014/main" id="{08459374-56A9-948F-DBAC-5D5527119644}"/>
              </a:ext>
            </a:extLst>
          </p:cNvPr>
          <p:cNvSpPr txBox="1"/>
          <p:nvPr/>
        </p:nvSpPr>
        <p:spPr>
          <a:xfrm>
            <a:off x="5074540" y="2755358"/>
            <a:ext cx="1488101" cy="369332"/>
          </a:xfrm>
          <a:prstGeom prst="rect">
            <a:avLst/>
          </a:prstGeom>
          <a:noFill/>
          <a:ln>
            <a:solidFill>
              <a:schemeClr val="accent1"/>
            </a:solidFill>
          </a:ln>
        </p:spPr>
        <p:txBody>
          <a:bodyPr wrap="square" rtlCol="0">
            <a:spAutoFit/>
          </a:bodyPr>
          <a:lstStyle/>
          <a:p>
            <a:r>
              <a:rPr lang="en-NZ" sz="1800" b="1" u="sng" dirty="0">
                <a:solidFill>
                  <a:srgbClr val="92D050"/>
                </a:solidFill>
              </a:rPr>
              <a:t>Newsletters</a:t>
            </a:r>
          </a:p>
        </p:txBody>
      </p:sp>
      <p:sp>
        <p:nvSpPr>
          <p:cNvPr id="4" name="TextBox 3">
            <a:extLst>
              <a:ext uri="{FF2B5EF4-FFF2-40B4-BE49-F238E27FC236}">
                <a16:creationId xmlns:a16="http://schemas.microsoft.com/office/drawing/2014/main" id="{46F240D8-70D4-83BC-DA53-C40430F43873}"/>
              </a:ext>
            </a:extLst>
          </p:cNvPr>
          <p:cNvSpPr txBox="1"/>
          <p:nvPr/>
        </p:nvSpPr>
        <p:spPr>
          <a:xfrm>
            <a:off x="2108486" y="3069630"/>
            <a:ext cx="1354905" cy="369332"/>
          </a:xfrm>
          <a:prstGeom prst="rect">
            <a:avLst/>
          </a:prstGeom>
          <a:noFill/>
          <a:ln>
            <a:solidFill>
              <a:schemeClr val="accent1"/>
            </a:solidFill>
          </a:ln>
        </p:spPr>
        <p:txBody>
          <a:bodyPr wrap="square" rtlCol="0">
            <a:spAutoFit/>
          </a:bodyPr>
          <a:lstStyle/>
          <a:p>
            <a:r>
              <a:rPr lang="en-NZ" sz="1800" b="1" u="sng" dirty="0">
                <a:solidFill>
                  <a:srgbClr val="92D050"/>
                </a:solidFill>
              </a:rPr>
              <a:t>Webpages</a:t>
            </a:r>
          </a:p>
        </p:txBody>
      </p:sp>
      <p:sp>
        <p:nvSpPr>
          <p:cNvPr id="5" name="TextBox 4">
            <a:extLst>
              <a:ext uri="{FF2B5EF4-FFF2-40B4-BE49-F238E27FC236}">
                <a16:creationId xmlns:a16="http://schemas.microsoft.com/office/drawing/2014/main" id="{55798E3C-0B23-4F22-6A17-92AC090A02FD}"/>
              </a:ext>
            </a:extLst>
          </p:cNvPr>
          <p:cNvSpPr txBox="1"/>
          <p:nvPr/>
        </p:nvSpPr>
        <p:spPr>
          <a:xfrm>
            <a:off x="467880" y="2063178"/>
            <a:ext cx="2150190" cy="369332"/>
          </a:xfrm>
          <a:prstGeom prst="rect">
            <a:avLst/>
          </a:prstGeom>
          <a:noFill/>
          <a:ln>
            <a:solidFill>
              <a:schemeClr val="accent1"/>
            </a:solidFill>
          </a:ln>
        </p:spPr>
        <p:txBody>
          <a:bodyPr wrap="square" rtlCol="0">
            <a:spAutoFit/>
          </a:bodyPr>
          <a:lstStyle/>
          <a:p>
            <a:r>
              <a:rPr lang="en-NZ" sz="1800" b="1" u="sng" dirty="0">
                <a:solidFill>
                  <a:srgbClr val="92D050"/>
                </a:solidFill>
              </a:rPr>
              <a:t>Link to photo day</a:t>
            </a:r>
          </a:p>
        </p:txBody>
      </p:sp>
      <p:sp>
        <p:nvSpPr>
          <p:cNvPr id="6" name="TextBox 5">
            <a:extLst>
              <a:ext uri="{FF2B5EF4-FFF2-40B4-BE49-F238E27FC236}">
                <a16:creationId xmlns:a16="http://schemas.microsoft.com/office/drawing/2014/main" id="{B4907703-072B-C3FF-9D48-E55BDC879801}"/>
              </a:ext>
            </a:extLst>
          </p:cNvPr>
          <p:cNvSpPr txBox="1"/>
          <p:nvPr/>
        </p:nvSpPr>
        <p:spPr>
          <a:xfrm>
            <a:off x="577689" y="2591958"/>
            <a:ext cx="4344346" cy="369332"/>
          </a:xfrm>
          <a:prstGeom prst="rect">
            <a:avLst/>
          </a:prstGeom>
          <a:noFill/>
          <a:ln>
            <a:solidFill>
              <a:schemeClr val="accent1"/>
            </a:solidFill>
          </a:ln>
        </p:spPr>
        <p:txBody>
          <a:bodyPr wrap="square" rtlCol="0">
            <a:spAutoFit/>
          </a:bodyPr>
          <a:lstStyle/>
          <a:p>
            <a:r>
              <a:rPr lang="en-NZ" sz="1800" b="1" u="sng" dirty="0">
                <a:solidFill>
                  <a:srgbClr val="92D050"/>
                </a:solidFill>
              </a:rPr>
              <a:t>Visits from Royal Society Te Apārangi</a:t>
            </a:r>
          </a:p>
        </p:txBody>
      </p:sp>
      <p:sp>
        <p:nvSpPr>
          <p:cNvPr id="7" name="TextBox 6">
            <a:extLst>
              <a:ext uri="{FF2B5EF4-FFF2-40B4-BE49-F238E27FC236}">
                <a16:creationId xmlns:a16="http://schemas.microsoft.com/office/drawing/2014/main" id="{08487978-7FB4-86C6-FF94-B6C2F0250FB0}"/>
              </a:ext>
            </a:extLst>
          </p:cNvPr>
          <p:cNvSpPr txBox="1"/>
          <p:nvPr/>
        </p:nvSpPr>
        <p:spPr>
          <a:xfrm>
            <a:off x="205167" y="3316996"/>
            <a:ext cx="1700785" cy="369332"/>
          </a:xfrm>
          <a:prstGeom prst="rect">
            <a:avLst/>
          </a:prstGeom>
          <a:noFill/>
          <a:ln>
            <a:solidFill>
              <a:schemeClr val="accent1"/>
            </a:solidFill>
          </a:ln>
        </p:spPr>
        <p:txBody>
          <a:bodyPr wrap="square" rtlCol="0">
            <a:spAutoFit/>
          </a:bodyPr>
          <a:lstStyle/>
          <a:p>
            <a:r>
              <a:rPr lang="en-NZ" sz="1800" b="1" u="sng" dirty="0">
                <a:solidFill>
                  <a:srgbClr val="92D050"/>
                </a:solidFill>
              </a:rPr>
              <a:t>Competitions</a:t>
            </a:r>
          </a:p>
        </p:txBody>
      </p:sp>
      <p:sp>
        <p:nvSpPr>
          <p:cNvPr id="8" name="TextBox 7">
            <a:extLst>
              <a:ext uri="{FF2B5EF4-FFF2-40B4-BE49-F238E27FC236}">
                <a16:creationId xmlns:a16="http://schemas.microsoft.com/office/drawing/2014/main" id="{58F5B587-79D4-AE57-6F32-F66F0689990C}"/>
              </a:ext>
            </a:extLst>
          </p:cNvPr>
          <p:cNvSpPr txBox="1"/>
          <p:nvPr/>
        </p:nvSpPr>
        <p:spPr>
          <a:xfrm>
            <a:off x="6562641" y="3505138"/>
            <a:ext cx="2016468" cy="369332"/>
          </a:xfrm>
          <a:prstGeom prst="rect">
            <a:avLst/>
          </a:prstGeom>
          <a:noFill/>
          <a:ln>
            <a:solidFill>
              <a:schemeClr val="accent1"/>
            </a:solidFill>
          </a:ln>
        </p:spPr>
        <p:txBody>
          <a:bodyPr wrap="square" rtlCol="0">
            <a:spAutoFit/>
          </a:bodyPr>
          <a:lstStyle/>
          <a:p>
            <a:r>
              <a:rPr lang="en-NZ" sz="1800" b="1" u="sng" dirty="0">
                <a:solidFill>
                  <a:srgbClr val="92D050"/>
                </a:solidFill>
              </a:rPr>
              <a:t>Email signatures</a:t>
            </a:r>
          </a:p>
        </p:txBody>
      </p:sp>
      <p:sp>
        <p:nvSpPr>
          <p:cNvPr id="9" name="TextBox 8">
            <a:extLst>
              <a:ext uri="{FF2B5EF4-FFF2-40B4-BE49-F238E27FC236}">
                <a16:creationId xmlns:a16="http://schemas.microsoft.com/office/drawing/2014/main" id="{D31D8663-1D4A-3697-BA11-54EB359A409C}"/>
              </a:ext>
            </a:extLst>
          </p:cNvPr>
          <p:cNvSpPr txBox="1"/>
          <p:nvPr/>
        </p:nvSpPr>
        <p:spPr>
          <a:xfrm>
            <a:off x="256173" y="4058443"/>
            <a:ext cx="1700785" cy="369332"/>
          </a:xfrm>
          <a:prstGeom prst="rect">
            <a:avLst/>
          </a:prstGeom>
          <a:noFill/>
          <a:ln>
            <a:solidFill>
              <a:schemeClr val="accent1"/>
            </a:solidFill>
          </a:ln>
        </p:spPr>
        <p:txBody>
          <a:bodyPr wrap="square" rtlCol="0">
            <a:spAutoFit/>
          </a:bodyPr>
          <a:lstStyle/>
          <a:p>
            <a:r>
              <a:rPr lang="en-NZ" sz="1800" b="1" u="sng" dirty="0">
                <a:solidFill>
                  <a:srgbClr val="92D050"/>
                </a:solidFill>
              </a:rPr>
              <a:t>Screensavers</a:t>
            </a:r>
          </a:p>
        </p:txBody>
      </p:sp>
      <p:sp>
        <p:nvSpPr>
          <p:cNvPr id="10" name="TextBox 9">
            <a:extLst>
              <a:ext uri="{FF2B5EF4-FFF2-40B4-BE49-F238E27FC236}">
                <a16:creationId xmlns:a16="http://schemas.microsoft.com/office/drawing/2014/main" id="{B9F8E049-E8ED-0C03-14F7-73667A12FAF8}"/>
              </a:ext>
            </a:extLst>
          </p:cNvPr>
          <p:cNvSpPr txBox="1"/>
          <p:nvPr/>
        </p:nvSpPr>
        <p:spPr>
          <a:xfrm>
            <a:off x="4175415" y="3284138"/>
            <a:ext cx="2078177" cy="369332"/>
          </a:xfrm>
          <a:prstGeom prst="rect">
            <a:avLst/>
          </a:prstGeom>
          <a:noFill/>
          <a:ln>
            <a:solidFill>
              <a:schemeClr val="accent1"/>
            </a:solidFill>
          </a:ln>
        </p:spPr>
        <p:txBody>
          <a:bodyPr wrap="square" rtlCol="0">
            <a:spAutoFit/>
          </a:bodyPr>
          <a:lstStyle/>
          <a:p>
            <a:r>
              <a:rPr lang="en-NZ" sz="1800" b="1" u="sng" dirty="0">
                <a:solidFill>
                  <a:srgbClr val="92D050"/>
                </a:solidFill>
              </a:rPr>
              <a:t>ORCID Taskforce</a:t>
            </a:r>
          </a:p>
        </p:txBody>
      </p:sp>
      <p:sp>
        <p:nvSpPr>
          <p:cNvPr id="11" name="TextBox 10">
            <a:extLst>
              <a:ext uri="{FF2B5EF4-FFF2-40B4-BE49-F238E27FC236}">
                <a16:creationId xmlns:a16="http://schemas.microsoft.com/office/drawing/2014/main" id="{4FB15483-7025-4500-65BF-E195B5F7B40A}"/>
              </a:ext>
            </a:extLst>
          </p:cNvPr>
          <p:cNvSpPr txBox="1"/>
          <p:nvPr/>
        </p:nvSpPr>
        <p:spPr>
          <a:xfrm>
            <a:off x="7178419" y="2226578"/>
            <a:ext cx="945985" cy="369332"/>
          </a:xfrm>
          <a:prstGeom prst="rect">
            <a:avLst/>
          </a:prstGeom>
          <a:noFill/>
          <a:ln>
            <a:solidFill>
              <a:schemeClr val="accent1"/>
            </a:solidFill>
          </a:ln>
        </p:spPr>
        <p:txBody>
          <a:bodyPr wrap="square" rtlCol="0">
            <a:spAutoFit/>
          </a:bodyPr>
          <a:lstStyle/>
          <a:p>
            <a:r>
              <a:rPr lang="en-NZ" sz="1800" b="1" u="sng" dirty="0">
                <a:solidFill>
                  <a:srgbClr val="92D050"/>
                </a:solidFill>
              </a:rPr>
              <a:t>Videos</a:t>
            </a:r>
          </a:p>
        </p:txBody>
      </p:sp>
      <p:sp>
        <p:nvSpPr>
          <p:cNvPr id="12" name="TextBox 11">
            <a:extLst>
              <a:ext uri="{FF2B5EF4-FFF2-40B4-BE49-F238E27FC236}">
                <a16:creationId xmlns:a16="http://schemas.microsoft.com/office/drawing/2014/main" id="{630C182B-4793-CCDF-17BE-D4AB973865E1}"/>
              </a:ext>
            </a:extLst>
          </p:cNvPr>
          <p:cNvSpPr txBox="1"/>
          <p:nvPr/>
        </p:nvSpPr>
        <p:spPr>
          <a:xfrm>
            <a:off x="7156334" y="2863632"/>
            <a:ext cx="1588939" cy="369332"/>
          </a:xfrm>
          <a:prstGeom prst="rect">
            <a:avLst/>
          </a:prstGeom>
          <a:noFill/>
          <a:ln>
            <a:solidFill>
              <a:schemeClr val="accent1"/>
            </a:solidFill>
          </a:ln>
        </p:spPr>
        <p:txBody>
          <a:bodyPr wrap="square" rtlCol="0">
            <a:spAutoFit/>
          </a:bodyPr>
          <a:lstStyle/>
          <a:p>
            <a:r>
              <a:rPr lang="en-NZ" sz="1800" b="1" u="sng" dirty="0">
                <a:solidFill>
                  <a:srgbClr val="92D050"/>
                </a:solidFill>
              </a:rPr>
              <a:t>Merchandise</a:t>
            </a:r>
          </a:p>
        </p:txBody>
      </p:sp>
      <p:sp>
        <p:nvSpPr>
          <p:cNvPr id="13" name="TextBox 12">
            <a:extLst>
              <a:ext uri="{FF2B5EF4-FFF2-40B4-BE49-F238E27FC236}">
                <a16:creationId xmlns:a16="http://schemas.microsoft.com/office/drawing/2014/main" id="{6637A17B-29D4-3489-3967-9DE801EE3F72}"/>
              </a:ext>
            </a:extLst>
          </p:cNvPr>
          <p:cNvSpPr txBox="1"/>
          <p:nvPr/>
        </p:nvSpPr>
        <p:spPr>
          <a:xfrm>
            <a:off x="3343765" y="2063178"/>
            <a:ext cx="3704398" cy="369332"/>
          </a:xfrm>
          <a:prstGeom prst="rect">
            <a:avLst/>
          </a:prstGeom>
          <a:noFill/>
          <a:ln>
            <a:solidFill>
              <a:schemeClr val="accent1"/>
            </a:solidFill>
          </a:ln>
        </p:spPr>
        <p:txBody>
          <a:bodyPr wrap="square" rtlCol="0">
            <a:spAutoFit/>
          </a:bodyPr>
          <a:lstStyle/>
          <a:p>
            <a:r>
              <a:rPr lang="en-NZ" sz="1800" b="1" u="sng" dirty="0">
                <a:solidFill>
                  <a:srgbClr val="92D050"/>
                </a:solidFill>
              </a:rPr>
              <a:t>Presence at conferences/events</a:t>
            </a:r>
          </a:p>
        </p:txBody>
      </p:sp>
      <p:sp>
        <p:nvSpPr>
          <p:cNvPr id="14" name="TextBox 13">
            <a:extLst>
              <a:ext uri="{FF2B5EF4-FFF2-40B4-BE49-F238E27FC236}">
                <a16:creationId xmlns:a16="http://schemas.microsoft.com/office/drawing/2014/main" id="{4F6B1C67-B66D-34E1-F009-45EC9AFD16F0}"/>
              </a:ext>
            </a:extLst>
          </p:cNvPr>
          <p:cNvSpPr txBox="1"/>
          <p:nvPr/>
        </p:nvSpPr>
        <p:spPr>
          <a:xfrm>
            <a:off x="2103390" y="3721509"/>
            <a:ext cx="2938050" cy="369332"/>
          </a:xfrm>
          <a:prstGeom prst="rect">
            <a:avLst/>
          </a:prstGeom>
          <a:noFill/>
          <a:ln>
            <a:solidFill>
              <a:schemeClr val="accent1"/>
            </a:solidFill>
          </a:ln>
        </p:spPr>
        <p:txBody>
          <a:bodyPr wrap="square" rtlCol="0">
            <a:spAutoFit/>
          </a:bodyPr>
          <a:lstStyle/>
          <a:p>
            <a:r>
              <a:rPr lang="en-NZ" sz="1800" b="1" u="sng" dirty="0">
                <a:solidFill>
                  <a:srgbClr val="92D050"/>
                </a:solidFill>
              </a:rPr>
              <a:t>ORCID fliers and posters</a:t>
            </a:r>
          </a:p>
        </p:txBody>
      </p:sp>
      <p:sp>
        <p:nvSpPr>
          <p:cNvPr id="15" name="TextBox 14">
            <a:extLst>
              <a:ext uri="{FF2B5EF4-FFF2-40B4-BE49-F238E27FC236}">
                <a16:creationId xmlns:a16="http://schemas.microsoft.com/office/drawing/2014/main" id="{AD37D692-5D5D-805D-9325-1CC4E0343E1E}"/>
              </a:ext>
            </a:extLst>
          </p:cNvPr>
          <p:cNvSpPr txBox="1"/>
          <p:nvPr/>
        </p:nvSpPr>
        <p:spPr>
          <a:xfrm>
            <a:off x="6420358" y="1458594"/>
            <a:ext cx="1938716" cy="369332"/>
          </a:xfrm>
          <a:prstGeom prst="rect">
            <a:avLst/>
          </a:prstGeom>
          <a:noFill/>
          <a:ln>
            <a:solidFill>
              <a:schemeClr val="accent1"/>
            </a:solidFill>
          </a:ln>
        </p:spPr>
        <p:txBody>
          <a:bodyPr wrap="square" rtlCol="0">
            <a:spAutoFit/>
          </a:bodyPr>
          <a:lstStyle/>
          <a:p>
            <a:r>
              <a:rPr lang="en-NZ" sz="1800" b="1" u="sng" dirty="0">
                <a:solidFill>
                  <a:srgbClr val="92D050"/>
                </a:solidFill>
              </a:rPr>
              <a:t>Staff inductions</a:t>
            </a:r>
          </a:p>
        </p:txBody>
      </p:sp>
      <p:sp>
        <p:nvSpPr>
          <p:cNvPr id="16" name="TextBox 15">
            <a:extLst>
              <a:ext uri="{FF2B5EF4-FFF2-40B4-BE49-F238E27FC236}">
                <a16:creationId xmlns:a16="http://schemas.microsoft.com/office/drawing/2014/main" id="{31B81FEA-9374-B319-E523-768B81B2309A}"/>
              </a:ext>
            </a:extLst>
          </p:cNvPr>
          <p:cNvSpPr txBox="1"/>
          <p:nvPr/>
        </p:nvSpPr>
        <p:spPr>
          <a:xfrm>
            <a:off x="2268670" y="1561160"/>
            <a:ext cx="3476675" cy="369332"/>
          </a:xfrm>
          <a:prstGeom prst="rect">
            <a:avLst/>
          </a:prstGeom>
          <a:noFill/>
          <a:ln>
            <a:solidFill>
              <a:schemeClr val="accent1"/>
            </a:solidFill>
          </a:ln>
        </p:spPr>
        <p:txBody>
          <a:bodyPr wrap="square" rtlCol="0">
            <a:spAutoFit/>
          </a:bodyPr>
          <a:lstStyle/>
          <a:p>
            <a:r>
              <a:rPr lang="en-NZ" sz="1800" b="1" u="sng" dirty="0">
                <a:solidFill>
                  <a:srgbClr val="92D050"/>
                </a:solidFill>
              </a:rPr>
              <a:t>Include information in training</a:t>
            </a:r>
          </a:p>
        </p:txBody>
      </p:sp>
      <p:sp>
        <p:nvSpPr>
          <p:cNvPr id="17" name="TextBox 16">
            <a:extLst>
              <a:ext uri="{FF2B5EF4-FFF2-40B4-BE49-F238E27FC236}">
                <a16:creationId xmlns:a16="http://schemas.microsoft.com/office/drawing/2014/main" id="{50DA3BA2-9D83-5FE1-168C-664C5AA7C1DF}"/>
              </a:ext>
            </a:extLst>
          </p:cNvPr>
          <p:cNvSpPr txBox="1"/>
          <p:nvPr/>
        </p:nvSpPr>
        <p:spPr>
          <a:xfrm>
            <a:off x="5195964" y="4033918"/>
            <a:ext cx="2387228" cy="369332"/>
          </a:xfrm>
          <a:prstGeom prst="rect">
            <a:avLst/>
          </a:prstGeom>
          <a:noFill/>
          <a:ln>
            <a:solidFill>
              <a:schemeClr val="accent1"/>
            </a:solidFill>
          </a:ln>
        </p:spPr>
        <p:txBody>
          <a:bodyPr wrap="square" rtlCol="0">
            <a:spAutoFit/>
          </a:bodyPr>
          <a:lstStyle/>
          <a:p>
            <a:r>
              <a:rPr lang="en-NZ" sz="1800" b="1" u="sng" dirty="0">
                <a:solidFill>
                  <a:srgbClr val="92D050"/>
                </a:solidFill>
              </a:rPr>
              <a:t>Targeted giveaways</a:t>
            </a:r>
          </a:p>
        </p:txBody>
      </p:sp>
    </p:spTree>
    <p:extLst>
      <p:ext uri="{BB962C8B-B14F-4D97-AF65-F5344CB8AC3E}">
        <p14:creationId xmlns:p14="http://schemas.microsoft.com/office/powerpoint/2010/main" val="416054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66B4-A8C7-A460-2A22-8BCCC082BA42}"/>
              </a:ext>
            </a:extLst>
          </p:cNvPr>
          <p:cNvSpPr>
            <a:spLocks noGrp="1"/>
          </p:cNvSpPr>
          <p:nvPr>
            <p:ph type="title"/>
          </p:nvPr>
        </p:nvSpPr>
        <p:spPr>
          <a:xfrm>
            <a:off x="2052536" y="-27896"/>
            <a:ext cx="5038928" cy="572646"/>
          </a:xfrm>
        </p:spPr>
        <p:txBody>
          <a:bodyPr/>
          <a:lstStyle/>
          <a:p>
            <a:r>
              <a:rPr lang="en-NZ" sz="3200" dirty="0"/>
              <a:t>ORCID Member Portal </a:t>
            </a:r>
          </a:p>
        </p:txBody>
      </p:sp>
      <p:pic>
        <p:nvPicPr>
          <p:cNvPr id="6" name="Picture 5">
            <a:extLst>
              <a:ext uri="{FF2B5EF4-FFF2-40B4-BE49-F238E27FC236}">
                <a16:creationId xmlns:a16="http://schemas.microsoft.com/office/drawing/2014/main" id="{F456220C-8000-3739-9AE8-9A2ED8D4074A}"/>
              </a:ext>
            </a:extLst>
          </p:cNvPr>
          <p:cNvPicPr>
            <a:picLocks noChangeAspect="1"/>
          </p:cNvPicPr>
          <p:nvPr/>
        </p:nvPicPr>
        <p:blipFill>
          <a:blip r:embed="rId2"/>
          <a:stretch>
            <a:fillRect/>
          </a:stretch>
        </p:blipFill>
        <p:spPr>
          <a:xfrm>
            <a:off x="117932" y="1050350"/>
            <a:ext cx="6594464" cy="3042800"/>
          </a:xfrm>
          <a:prstGeom prst="rect">
            <a:avLst/>
          </a:prstGeom>
          <a:ln>
            <a:solidFill>
              <a:schemeClr val="tx1"/>
            </a:solidFill>
          </a:ln>
        </p:spPr>
      </p:pic>
      <p:pic>
        <p:nvPicPr>
          <p:cNvPr id="8" name="Picture 7">
            <a:extLst>
              <a:ext uri="{FF2B5EF4-FFF2-40B4-BE49-F238E27FC236}">
                <a16:creationId xmlns:a16="http://schemas.microsoft.com/office/drawing/2014/main" id="{8E1A9DE1-AB4E-41C8-8F82-1E4EE0429BFD}"/>
              </a:ext>
            </a:extLst>
          </p:cNvPr>
          <p:cNvPicPr>
            <a:picLocks noChangeAspect="1"/>
          </p:cNvPicPr>
          <p:nvPr/>
        </p:nvPicPr>
        <p:blipFill>
          <a:blip r:embed="rId3"/>
          <a:stretch>
            <a:fillRect/>
          </a:stretch>
        </p:blipFill>
        <p:spPr>
          <a:xfrm>
            <a:off x="2556371" y="1548986"/>
            <a:ext cx="6548717" cy="2977005"/>
          </a:xfrm>
          <a:prstGeom prst="rect">
            <a:avLst/>
          </a:prstGeom>
          <a:ln>
            <a:solidFill>
              <a:schemeClr val="tx1"/>
            </a:solidFill>
          </a:ln>
        </p:spPr>
      </p:pic>
      <p:sp>
        <p:nvSpPr>
          <p:cNvPr id="3" name="TextBox 2">
            <a:extLst>
              <a:ext uri="{FF2B5EF4-FFF2-40B4-BE49-F238E27FC236}">
                <a16:creationId xmlns:a16="http://schemas.microsoft.com/office/drawing/2014/main" id="{24BFB69B-44F5-8F7C-2686-4D4C2A59936F}"/>
              </a:ext>
            </a:extLst>
          </p:cNvPr>
          <p:cNvSpPr txBox="1"/>
          <p:nvPr/>
        </p:nvSpPr>
        <p:spPr>
          <a:xfrm>
            <a:off x="117932" y="539486"/>
            <a:ext cx="4084417" cy="461665"/>
          </a:xfrm>
          <a:prstGeom prst="rect">
            <a:avLst/>
          </a:prstGeom>
          <a:noFill/>
        </p:spPr>
        <p:txBody>
          <a:bodyPr wrap="square" rtlCol="0">
            <a:spAutoFit/>
          </a:bodyPr>
          <a:lstStyle/>
          <a:p>
            <a:r>
              <a:rPr lang="en-NZ" sz="2400" dirty="0"/>
              <a:t>[member-portal.orcid.org]</a:t>
            </a:r>
          </a:p>
        </p:txBody>
      </p:sp>
    </p:spTree>
    <p:extLst>
      <p:ext uri="{BB962C8B-B14F-4D97-AF65-F5344CB8AC3E}">
        <p14:creationId xmlns:p14="http://schemas.microsoft.com/office/powerpoint/2010/main" val="2974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6122" y="-16184"/>
            <a:ext cx="2436228" cy="33988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dirty="0">
                <a:latin typeface="Open Sans"/>
                <a:ea typeface="Open Sans"/>
                <a:cs typeface="Open Sans"/>
                <a:sym typeface="Open Sans"/>
              </a:rPr>
              <a:t>The New Zealand ORCID Consortium</a:t>
            </a:r>
            <a:endParaRPr sz="1000" b="1" dirty="0">
              <a:latin typeface="Open Sans"/>
              <a:ea typeface="Open Sans"/>
              <a:cs typeface="Open Sans"/>
              <a:sym typeface="Open Sans"/>
            </a:endParaRPr>
          </a:p>
        </p:txBody>
      </p:sp>
      <p:pic>
        <p:nvPicPr>
          <p:cNvPr id="2" name="Picture 1">
            <a:extLst>
              <a:ext uri="{FF2B5EF4-FFF2-40B4-BE49-F238E27FC236}">
                <a16:creationId xmlns:a16="http://schemas.microsoft.com/office/drawing/2014/main" id="{EFCEE999-B796-EE6C-254D-1F0ABEB58FDC}"/>
              </a:ext>
            </a:extLst>
          </p:cNvPr>
          <p:cNvPicPr>
            <a:picLocks noChangeAspect="1"/>
          </p:cNvPicPr>
          <p:nvPr/>
        </p:nvPicPr>
        <p:blipFill>
          <a:blip r:embed="rId3"/>
          <a:stretch>
            <a:fillRect/>
          </a:stretch>
        </p:blipFill>
        <p:spPr>
          <a:xfrm>
            <a:off x="1310907" y="116059"/>
            <a:ext cx="8092037" cy="4544953"/>
          </a:xfrm>
          <a:prstGeom prst="rect">
            <a:avLst/>
          </a:prstGeom>
        </p:spPr>
      </p:pic>
    </p:spTree>
    <p:extLst>
      <p:ext uri="{BB962C8B-B14F-4D97-AF65-F5344CB8AC3E}">
        <p14:creationId xmlns:p14="http://schemas.microsoft.com/office/powerpoint/2010/main" val="181233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110137" y="564231"/>
            <a:ext cx="923725" cy="5192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latin typeface="Open Sans"/>
                <a:ea typeface="Open Sans"/>
                <a:cs typeface="Open Sans"/>
                <a:sym typeface="Open Sans"/>
              </a:rPr>
              <a:t>Q&amp;A</a:t>
            </a:r>
            <a:endParaRPr sz="1400" b="1" dirty="0">
              <a:latin typeface="Open Sans"/>
              <a:ea typeface="Open Sans"/>
              <a:cs typeface="Open Sans"/>
              <a:sym typeface="Open Sans"/>
            </a:endParaRPr>
          </a:p>
        </p:txBody>
      </p:sp>
      <p:sp>
        <p:nvSpPr>
          <p:cNvPr id="3" name="Google Shape;51;p12">
            <a:extLst>
              <a:ext uri="{FF2B5EF4-FFF2-40B4-BE49-F238E27FC236}">
                <a16:creationId xmlns:a16="http://schemas.microsoft.com/office/drawing/2014/main" id="{7DCF9AA7-FC17-256B-4DB4-80F5DB56ED1B}"/>
              </a:ext>
            </a:extLst>
          </p:cNvPr>
          <p:cNvSpPr txBox="1">
            <a:spLocks noGrp="1"/>
          </p:cNvSpPr>
          <p:nvPr>
            <p:ph type="body" idx="1"/>
          </p:nvPr>
        </p:nvSpPr>
        <p:spPr>
          <a:xfrm>
            <a:off x="2945129" y="1555458"/>
            <a:ext cx="3463148" cy="1302818"/>
          </a:xfrm>
          <a:prstGeom prst="rect">
            <a:avLst/>
          </a:prstGeom>
        </p:spPr>
        <p:txBody>
          <a:bodyPr spcFirstLastPara="1" wrap="square" lIns="91425" tIns="91425" rIns="91425" bIns="91425" anchor="t" anchorCtr="0">
            <a:noAutofit/>
          </a:bodyPr>
          <a:lstStyle/>
          <a:p>
            <a:pPr marL="0" indent="0" algn="ctr">
              <a:lnSpc>
                <a:spcPct val="150000"/>
              </a:lnSpc>
              <a:buNone/>
            </a:pPr>
            <a:r>
              <a:rPr lang="en-NZ" sz="2000" b="1" dirty="0"/>
              <a:t>Any questions?</a:t>
            </a:r>
          </a:p>
          <a:p>
            <a:pPr marL="0" indent="0" algn="ctr">
              <a:lnSpc>
                <a:spcPct val="150000"/>
              </a:lnSpc>
              <a:buNone/>
            </a:pPr>
            <a:endParaRPr lang="en-NZ" sz="2000" b="1" dirty="0"/>
          </a:p>
          <a:p>
            <a:pPr marL="0" indent="0" algn="ctr">
              <a:lnSpc>
                <a:spcPct val="150000"/>
              </a:lnSpc>
              <a:buNone/>
            </a:pPr>
            <a:r>
              <a:rPr lang="en-NZ" sz="2000" b="1" dirty="0"/>
              <a:t>orcid@royalsociety.org.nz</a:t>
            </a:r>
            <a:endParaRPr sz="2000" b="1" dirty="0"/>
          </a:p>
        </p:txBody>
      </p:sp>
      <p:pic>
        <p:nvPicPr>
          <p:cNvPr id="2" name="Picture 1">
            <a:extLst>
              <a:ext uri="{FF2B5EF4-FFF2-40B4-BE49-F238E27FC236}">
                <a16:creationId xmlns:a16="http://schemas.microsoft.com/office/drawing/2014/main" id="{EC65C970-F1EE-87CC-0C32-32F3EC5F80DD}"/>
              </a:ext>
            </a:extLst>
          </p:cNvPr>
          <p:cNvPicPr>
            <a:picLocks noChangeAspect="1"/>
          </p:cNvPicPr>
          <p:nvPr/>
        </p:nvPicPr>
        <p:blipFill>
          <a:blip r:embed="rId3"/>
          <a:stretch>
            <a:fillRect/>
          </a:stretch>
        </p:blipFill>
        <p:spPr>
          <a:xfrm>
            <a:off x="7121750" y="1698948"/>
            <a:ext cx="1745604" cy="1745604"/>
          </a:xfrm>
          <a:prstGeom prst="rect">
            <a:avLst/>
          </a:prstGeom>
        </p:spPr>
      </p:pic>
      <p:pic>
        <p:nvPicPr>
          <p:cNvPr id="4" name="Picture 3">
            <a:extLst>
              <a:ext uri="{FF2B5EF4-FFF2-40B4-BE49-F238E27FC236}">
                <a16:creationId xmlns:a16="http://schemas.microsoft.com/office/drawing/2014/main" id="{735DD417-170F-B7CB-328A-7533DE2C0E14}"/>
              </a:ext>
            </a:extLst>
          </p:cNvPr>
          <p:cNvPicPr>
            <a:picLocks noChangeAspect="1"/>
          </p:cNvPicPr>
          <p:nvPr/>
        </p:nvPicPr>
        <p:blipFill rotWithShape="1">
          <a:blip r:embed="rId4"/>
          <a:srcRect l="8850" t="8902" b="8902"/>
          <a:stretch/>
        </p:blipFill>
        <p:spPr>
          <a:xfrm>
            <a:off x="276646" y="1698948"/>
            <a:ext cx="2188395" cy="1745604"/>
          </a:xfrm>
          <a:prstGeom prst="rect">
            <a:avLst/>
          </a:prstGeom>
        </p:spPr>
      </p:pic>
    </p:spTree>
    <p:extLst>
      <p:ext uri="{BB962C8B-B14F-4D97-AF65-F5344CB8AC3E}">
        <p14:creationId xmlns:p14="http://schemas.microsoft.com/office/powerpoint/2010/main" val="22570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13657" y="170131"/>
            <a:ext cx="792312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Objectives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771773"/>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Benefits for researchers</a:t>
            </a:r>
          </a:p>
          <a:p>
            <a:pPr marL="285750" indent="-285750">
              <a:lnSpc>
                <a:spcPct val="150000"/>
              </a:lnSpc>
            </a:pPr>
            <a:r>
              <a:rPr lang="en-NZ" sz="1700" dirty="0"/>
              <a:t>Best practice for the promotion of ORCID to staff</a:t>
            </a:r>
          </a:p>
          <a:p>
            <a:pPr marL="285750" indent="-285750">
              <a:lnSpc>
                <a:spcPct val="150000"/>
              </a:lnSpc>
            </a:pPr>
            <a:r>
              <a:rPr lang="en-NZ" sz="1700" dirty="0"/>
              <a:t>Examples of promotion campaigns</a:t>
            </a:r>
          </a:p>
          <a:p>
            <a:pPr marL="285750" indent="-285750">
              <a:lnSpc>
                <a:spcPct val="150000"/>
              </a:lnSpc>
            </a:pPr>
            <a:r>
              <a:rPr lang="en-NZ" sz="1700" dirty="0"/>
              <a:t>Using the ORCID Member Portal</a:t>
            </a:r>
          </a:p>
          <a:p>
            <a:pPr marL="285750" indent="-285750">
              <a:lnSpc>
                <a:spcPct val="150000"/>
              </a:lnSpc>
            </a:pPr>
            <a:r>
              <a:rPr lang="en-NZ" sz="1700" dirty="0"/>
              <a:t>Q&amp;A and Discussion</a:t>
            </a:r>
            <a:endParaRPr sz="1700" dirty="0"/>
          </a:p>
        </p:txBody>
      </p:sp>
      <p:pic>
        <p:nvPicPr>
          <p:cNvPr id="2" name="Picture 1">
            <a:extLst>
              <a:ext uri="{FF2B5EF4-FFF2-40B4-BE49-F238E27FC236}">
                <a16:creationId xmlns:a16="http://schemas.microsoft.com/office/drawing/2014/main" id="{A025C34F-9B5E-61E1-66E4-79C5FED33508}"/>
              </a:ext>
            </a:extLst>
          </p:cNvPr>
          <p:cNvPicPr>
            <a:picLocks noChangeAspect="1"/>
          </p:cNvPicPr>
          <p:nvPr/>
        </p:nvPicPr>
        <p:blipFill>
          <a:blip r:embed="rId3"/>
          <a:stretch>
            <a:fillRect/>
          </a:stretch>
        </p:blipFill>
        <p:spPr>
          <a:xfrm>
            <a:off x="4055567" y="2479523"/>
            <a:ext cx="4952326" cy="1770457"/>
          </a:xfrm>
          <a:prstGeom prst="rect">
            <a:avLst/>
          </a:prstGeom>
        </p:spPr>
      </p:pic>
    </p:spTree>
    <p:extLst>
      <p:ext uri="{BB962C8B-B14F-4D97-AF65-F5344CB8AC3E}">
        <p14:creationId xmlns:p14="http://schemas.microsoft.com/office/powerpoint/2010/main" val="354433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251382" y="252160"/>
            <a:ext cx="6641235" cy="103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ORCID – The Three Main Services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957890"/>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An ORCID Record – Can include employment, education, funding, professional 		        activities, peer review, research outputs and other 		        metadata</a:t>
            </a:r>
          </a:p>
          <a:p>
            <a:pPr marL="285750" indent="-285750">
              <a:lnSpc>
                <a:spcPct val="150000"/>
              </a:lnSpc>
            </a:pPr>
            <a:r>
              <a:rPr lang="en-NZ" sz="1700" dirty="0"/>
              <a:t>An ORCID </a:t>
            </a:r>
            <a:r>
              <a:rPr lang="en-NZ" sz="1700" dirty="0" err="1"/>
              <a:t>iD</a:t>
            </a:r>
            <a:r>
              <a:rPr lang="en-NZ" sz="1700" dirty="0"/>
              <a:t> – A unique, persistent identifier free of charge to researchers </a:t>
            </a:r>
          </a:p>
          <a:p>
            <a:pPr marL="285750" indent="-285750">
              <a:lnSpc>
                <a:spcPct val="150000"/>
              </a:lnSpc>
            </a:pPr>
            <a:r>
              <a:rPr lang="en-NZ" sz="1700" dirty="0"/>
              <a:t>A set of APIs – The service and support that enable interoperability between an </a:t>
            </a:r>
          </a:p>
          <a:p>
            <a:pPr marL="0" indent="0">
              <a:lnSpc>
                <a:spcPct val="150000"/>
              </a:lnSpc>
              <a:buNone/>
            </a:pPr>
            <a:r>
              <a:rPr lang="en-NZ" sz="1700" dirty="0"/>
              <a:t>                                ORCID record and member organisations </a:t>
            </a:r>
          </a:p>
          <a:p>
            <a:pPr marL="285750" indent="-285750">
              <a:lnSpc>
                <a:spcPct val="150000"/>
              </a:lnSpc>
            </a:pPr>
            <a:endParaRPr lang="en-NZ" sz="1700" dirty="0"/>
          </a:p>
          <a:p>
            <a:pPr marL="285750" indent="-285750">
              <a:lnSpc>
                <a:spcPct val="150000"/>
              </a:lnSpc>
            </a:pPr>
            <a:r>
              <a:rPr lang="en-NZ" sz="1700" dirty="0"/>
              <a:t>Beneficial to researchers, institutions, employers, funders…</a:t>
            </a: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47670" y="153947"/>
            <a:ext cx="7855099"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ORCID Inc – “How to talk about ORCID”</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19" y="6396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How many people have watched the recording or looked at the slides for the ORCID Inc global event entitled “How to talk about ORCID”?</a:t>
            </a:r>
          </a:p>
          <a:p>
            <a:pPr marL="285750" indent="-285750">
              <a:lnSpc>
                <a:spcPct val="150000"/>
              </a:lnSpc>
            </a:pPr>
            <a:r>
              <a:rPr lang="en-NZ" sz="1700" dirty="0"/>
              <a:t>Key takeaways:</a:t>
            </a:r>
          </a:p>
          <a:p>
            <a:pPr marL="742950" lvl="1" indent="-285750">
              <a:lnSpc>
                <a:spcPct val="150000"/>
              </a:lnSpc>
              <a:spcBef>
                <a:spcPts val="600"/>
              </a:spcBef>
            </a:pPr>
            <a:r>
              <a:rPr lang="en-NZ" sz="1700" dirty="0"/>
              <a:t>Stakeholder </a:t>
            </a:r>
            <a:r>
              <a:rPr lang="en-NZ" sz="1700" dirty="0">
                <a:hlinkClick r:id="rId3"/>
              </a:rPr>
              <a:t>Value Stories </a:t>
            </a:r>
            <a:r>
              <a:rPr lang="en-NZ" sz="1700" dirty="0"/>
              <a:t>and example soundbites</a:t>
            </a:r>
          </a:p>
          <a:p>
            <a:pPr marL="742950" lvl="1" indent="-285750">
              <a:lnSpc>
                <a:spcPct val="150000"/>
              </a:lnSpc>
            </a:pPr>
            <a:r>
              <a:rPr lang="en-NZ" sz="1700" dirty="0"/>
              <a:t>Plan, Develop, Launch</a:t>
            </a:r>
          </a:p>
        </p:txBody>
      </p:sp>
      <p:pic>
        <p:nvPicPr>
          <p:cNvPr id="3" name="Picture 2">
            <a:extLst>
              <a:ext uri="{FF2B5EF4-FFF2-40B4-BE49-F238E27FC236}">
                <a16:creationId xmlns:a16="http://schemas.microsoft.com/office/drawing/2014/main" id="{4F7E9336-146B-C6FF-6616-C87B9EB029AF}"/>
              </a:ext>
            </a:extLst>
          </p:cNvPr>
          <p:cNvPicPr>
            <a:picLocks noChangeAspect="1"/>
          </p:cNvPicPr>
          <p:nvPr/>
        </p:nvPicPr>
        <p:blipFill rotWithShape="1">
          <a:blip r:embed="rId4"/>
          <a:srcRect t="1617" b="24"/>
          <a:stretch/>
        </p:blipFill>
        <p:spPr>
          <a:xfrm>
            <a:off x="3769479" y="2422113"/>
            <a:ext cx="5100202" cy="2645477"/>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961286" y="137326"/>
            <a:ext cx="711887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Recap the Benefits for Researchers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957890"/>
            <a:ext cx="8401800" cy="34155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50000"/>
              </a:lnSpc>
              <a:spcBef>
                <a:spcPts val="0"/>
              </a:spcBef>
              <a:spcAft>
                <a:spcPts val="0"/>
              </a:spcAft>
              <a:buClr>
                <a:srgbClr val="003449"/>
              </a:buClr>
              <a:buSzPts val="1400"/>
              <a:buFont typeface="Open Sans"/>
              <a:buChar char="●"/>
              <a:tabLst/>
              <a:defRPr/>
            </a:pPr>
            <a:r>
              <a:rPr kumimoji="0" lang="en-NZ" sz="1700" b="0" i="0" u="none" strike="noStrike" kern="0" cap="none" spc="0" normalizeH="0" baseline="0" noProof="0" dirty="0">
                <a:ln>
                  <a:noFill/>
                </a:ln>
                <a:solidFill>
                  <a:srgbClr val="003449"/>
                </a:solidFill>
                <a:effectLst/>
                <a:uLnTx/>
                <a:uFillTx/>
                <a:latin typeface="Open Sans"/>
                <a:ea typeface="Open Sans"/>
                <a:cs typeface="Open Sans"/>
                <a:sym typeface="Open Sans"/>
                <a:hlinkClick r:id="rId3">
                  <a:extLst>
                    <a:ext uri="{A12FA001-AC4F-418D-AE19-62706E023703}">
                      <ahyp:hlinkClr xmlns:ahyp="http://schemas.microsoft.com/office/drawing/2018/hyperlinkcolor" val="tx"/>
                    </a:ext>
                  </a:extLst>
                </a:hlinkClick>
              </a:rPr>
              <a:t>ORCID Value Stories</a:t>
            </a:r>
            <a:endParaRPr kumimoji="0" lang="en-NZ" sz="1700" b="0" i="0" u="none" strike="noStrike" kern="0" cap="none" spc="0" normalizeH="0" baseline="0" noProof="0" dirty="0">
              <a:ln>
                <a:noFill/>
              </a:ln>
              <a:solidFill>
                <a:srgbClr val="003449"/>
              </a:solidFill>
              <a:effectLst/>
              <a:uLnTx/>
              <a:uFillTx/>
              <a:latin typeface="Open Sans"/>
              <a:ea typeface="Open Sans"/>
              <a:cs typeface="Open Sans"/>
              <a:sym typeface="Open Sans"/>
            </a:endParaRPr>
          </a:p>
          <a:p>
            <a:pPr marL="285750" indent="-285750">
              <a:lnSpc>
                <a:spcPct val="150000"/>
              </a:lnSpc>
            </a:pPr>
            <a:r>
              <a:rPr lang="en-NZ" sz="1700" dirty="0">
                <a:hlinkClick r:id="rId4">
                  <a:extLst>
                    <a:ext uri="{A12FA001-AC4F-418D-AE19-62706E023703}">
                      <ahyp:hlinkClr xmlns:ahyp="http://schemas.microsoft.com/office/drawing/2018/hyperlinkcolor" val="tx"/>
                    </a:ext>
                  </a:extLst>
                </a:hlinkClick>
              </a:rPr>
              <a:t>https://info.orcid.org/researchers/</a:t>
            </a:r>
            <a:endParaRPr lang="en-NZ" sz="1700" dirty="0"/>
          </a:p>
        </p:txBody>
      </p:sp>
      <p:pic>
        <p:nvPicPr>
          <p:cNvPr id="3" name="Picture 2">
            <a:extLst>
              <a:ext uri="{FF2B5EF4-FFF2-40B4-BE49-F238E27FC236}">
                <a16:creationId xmlns:a16="http://schemas.microsoft.com/office/drawing/2014/main" id="{4042C4B0-94A9-1D50-4ADA-1C666F8B19E7}"/>
              </a:ext>
            </a:extLst>
          </p:cNvPr>
          <p:cNvPicPr>
            <a:picLocks noChangeAspect="1"/>
          </p:cNvPicPr>
          <p:nvPr/>
        </p:nvPicPr>
        <p:blipFill>
          <a:blip r:embed="rId5"/>
          <a:stretch>
            <a:fillRect/>
          </a:stretch>
        </p:blipFill>
        <p:spPr>
          <a:xfrm>
            <a:off x="4637061" y="1342688"/>
            <a:ext cx="4435796" cy="2458124"/>
          </a:xfrm>
          <a:prstGeom prst="rect">
            <a:avLst/>
          </a:prstGeom>
        </p:spPr>
      </p:pic>
    </p:spTree>
    <p:extLst>
      <p:ext uri="{BB962C8B-B14F-4D97-AF65-F5344CB8AC3E}">
        <p14:creationId xmlns:p14="http://schemas.microsoft.com/office/powerpoint/2010/main" val="358518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569200" y="4572178"/>
            <a:ext cx="6322418"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ORCID Value Story - Researchers</a:t>
            </a:r>
            <a:endParaRPr dirty="0">
              <a:solidFill>
                <a:schemeClr val="lt1"/>
              </a:solidFill>
            </a:endParaRPr>
          </a:p>
        </p:txBody>
      </p:sp>
      <p:sp>
        <p:nvSpPr>
          <p:cNvPr id="86" name="Google Shape;8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87" name="Google Shape;87;p15"/>
          <p:cNvPicPr preferRelativeResize="0"/>
          <p:nvPr/>
        </p:nvPicPr>
        <p:blipFill>
          <a:blip r:embed="rId3">
            <a:alphaModFix/>
          </a:blip>
          <a:stretch>
            <a:fillRect/>
          </a:stretch>
        </p:blipFill>
        <p:spPr>
          <a:xfrm>
            <a:off x="239387" y="1600283"/>
            <a:ext cx="4832674" cy="2718376"/>
          </a:xfrm>
          <a:prstGeom prst="rect">
            <a:avLst/>
          </a:prstGeom>
          <a:noFill/>
          <a:ln w="9525" cap="flat" cmpd="sng">
            <a:solidFill>
              <a:srgbClr val="085C77"/>
            </a:solidFill>
            <a:prstDash val="solid"/>
            <a:round/>
            <a:headEnd type="none" w="sm" len="sm"/>
            <a:tailEnd type="none" w="sm" len="sm"/>
          </a:ln>
          <a:effectLst>
            <a:outerShdw blurRad="57150" dist="47625" dir="2760000" algn="bl" rotWithShape="0">
              <a:schemeClr val="accent2">
                <a:alpha val="43000"/>
              </a:schemeClr>
            </a:outerShdw>
          </a:effectLst>
        </p:spPr>
      </p:pic>
      <p:graphicFrame>
        <p:nvGraphicFramePr>
          <p:cNvPr id="88" name="Google Shape;88;p15"/>
          <p:cNvGraphicFramePr/>
          <p:nvPr/>
        </p:nvGraphicFramePr>
        <p:xfrm>
          <a:off x="5238775" y="236388"/>
          <a:ext cx="3697425" cy="4113756"/>
        </p:xfrm>
        <a:graphic>
          <a:graphicData uri="http://schemas.openxmlformats.org/drawingml/2006/table">
            <a:tbl>
              <a:tblPr>
                <a:noFill/>
              </a:tblPr>
              <a:tblGrid>
                <a:gridCol w="926025">
                  <a:extLst>
                    <a:ext uri="{9D8B030D-6E8A-4147-A177-3AD203B41FA5}">
                      <a16:colId xmlns:a16="http://schemas.microsoft.com/office/drawing/2014/main" val="20000"/>
                    </a:ext>
                  </a:extLst>
                </a:gridCol>
                <a:gridCol w="2771400">
                  <a:extLst>
                    <a:ext uri="{9D8B030D-6E8A-4147-A177-3AD203B41FA5}">
                      <a16:colId xmlns:a16="http://schemas.microsoft.com/office/drawing/2014/main" val="20001"/>
                    </a:ext>
                  </a:extLst>
                </a:gridCol>
              </a:tblGrid>
              <a:tr h="5677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Uniquely yours.</a:t>
                      </a:r>
                      <a:r>
                        <a:rPr lang="en" sz="750" b="1">
                          <a:latin typeface="Open Sans"/>
                          <a:ea typeface="Open Sans"/>
                          <a:cs typeface="Open Sans"/>
                          <a:sym typeface="Open Sans"/>
                        </a:rPr>
                        <a:t> </a:t>
                      </a:r>
                      <a:r>
                        <a:rPr lang="en" sz="750">
                          <a:latin typeface="Open Sans"/>
                          <a:ea typeface="Open Sans"/>
                          <a:cs typeface="Open Sans"/>
                          <a:sym typeface="Open Sans"/>
                        </a:rPr>
                        <a:t>Distinguish yourself and claim credit for your work while controlling access to your data, no matter how many people have your same (or similar) name.</a:t>
                      </a:r>
                      <a:endParaRPr sz="75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5910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6"/>
                          </a:solidFill>
                          <a:latin typeface="Open Sans"/>
                          <a:ea typeface="Open Sans"/>
                          <a:cs typeface="Open Sans"/>
                          <a:sym typeface="Open Sans"/>
                        </a:rPr>
                        <a:t>Name flexibility.</a:t>
                      </a:r>
                      <a:r>
                        <a:rPr lang="en" sz="700" b="1">
                          <a:latin typeface="Open Sans"/>
                          <a:ea typeface="Open Sans"/>
                          <a:cs typeface="Open Sans"/>
                          <a:sym typeface="Open Sans"/>
                        </a:rPr>
                        <a:t> </a:t>
                      </a:r>
                      <a:r>
                        <a:rPr lang="en" sz="700">
                          <a:latin typeface="Open Sans"/>
                          <a:ea typeface="Open Sans"/>
                          <a:cs typeface="Open Sans"/>
                          <a:sym typeface="Open Sans"/>
                        </a:rPr>
                        <a:t>ORCID helps reduce the negative consequences of name changes so you will no longer be limited to the name you used when you began your career.</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5"/>
                          </a:solidFill>
                          <a:latin typeface="Open Sans"/>
                          <a:ea typeface="Open Sans"/>
                          <a:cs typeface="Open Sans"/>
                          <a:sym typeface="Open Sans"/>
                        </a:rPr>
                        <a:t>More time for research.</a:t>
                      </a:r>
                      <a:r>
                        <a:rPr lang="en" sz="700" b="1">
                          <a:latin typeface="Open Sans"/>
                          <a:ea typeface="Open Sans"/>
                          <a:cs typeface="Open Sans"/>
                          <a:sym typeface="Open Sans"/>
                        </a:rPr>
                        <a:t> </a:t>
                      </a:r>
                      <a:r>
                        <a:rPr lang="en" sz="700">
                          <a:latin typeface="Open Sans"/>
                          <a:ea typeface="Open Sans"/>
                          <a:cs typeface="Open Sans"/>
                          <a:sym typeface="Open Sans"/>
                        </a:rPr>
                        <a:t>By allowing trusted organizations to add your research information to your ORCID record, you can spend more time conducting your research and less time managing it!</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4"/>
                          </a:solidFill>
                          <a:latin typeface="Open Sans"/>
                          <a:ea typeface="Open Sans"/>
                          <a:cs typeface="Open Sans"/>
                          <a:sym typeface="Open Sans"/>
                        </a:rPr>
                        <a:t>Control your visibility and discovery.</a:t>
                      </a:r>
                      <a:r>
                        <a:rPr lang="en" sz="700" b="1">
                          <a:latin typeface="Open Sans"/>
                          <a:ea typeface="Open Sans"/>
                          <a:cs typeface="Open Sans"/>
                          <a:sym typeface="Open Sans"/>
                        </a:rPr>
                        <a:t> </a:t>
                      </a:r>
                      <a:r>
                        <a:rPr lang="en" sz="700">
                          <a:latin typeface="Open Sans"/>
                          <a:ea typeface="Open Sans"/>
                          <a:cs typeface="Open Sans"/>
                          <a:sym typeface="Open Sans"/>
                        </a:rPr>
                        <a:t>ORCID links all your research together, while you control the visibility of each piece of data. Easily see links to your research activities in one place—affiliations, funding, publications, and other contributions.</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Reduced administrative burden. </a:t>
                      </a:r>
                      <a:r>
                        <a:rPr lang="en" sz="700">
                          <a:latin typeface="Open Sans"/>
                          <a:ea typeface="Open Sans"/>
                          <a:cs typeface="Open Sans"/>
                          <a:sym typeface="Open Sans"/>
                        </a:rPr>
                        <a:t>Experience greater ease as an increasing number of manuscript submission and grant application forms can be auto-populated when you log into their systems with your ORCID. Spend less time re-entering your data!</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rgbClr val="2E7F9F"/>
                          </a:solidFill>
                          <a:latin typeface="Open Sans"/>
                          <a:ea typeface="Open Sans"/>
                          <a:cs typeface="Open Sans"/>
                          <a:sym typeface="Open Sans"/>
                        </a:rPr>
                        <a:t>Portable profile data.</a:t>
                      </a:r>
                      <a:r>
                        <a:rPr lang="en" sz="750" b="1">
                          <a:latin typeface="Open Sans"/>
                          <a:ea typeface="Open Sans"/>
                          <a:cs typeface="Open Sans"/>
                          <a:sym typeface="Open Sans"/>
                        </a:rPr>
                        <a:t> </a:t>
                      </a:r>
                      <a:r>
                        <a:rPr lang="en" sz="750">
                          <a:latin typeface="Open Sans"/>
                          <a:ea typeface="Open Sans"/>
                          <a:cs typeface="Open Sans"/>
                          <a:sym typeface="Open Sans"/>
                        </a:rPr>
                        <a:t>Easily share the data in your record with an increasing number of funding, publications, data repositories, and other research workflows.</a:t>
                      </a:r>
                      <a:endParaRPr sz="75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9" name="Google Shape;89;p15"/>
          <p:cNvSpPr txBox="1"/>
          <p:nvPr/>
        </p:nvSpPr>
        <p:spPr>
          <a:xfrm>
            <a:off x="239361" y="-29884"/>
            <a:ext cx="48327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800" b="1" dirty="0">
                <a:solidFill>
                  <a:schemeClr val="accent2"/>
                </a:solidFill>
                <a:latin typeface="Open Sans"/>
                <a:ea typeface="Open Sans"/>
                <a:cs typeface="Open Sans"/>
                <a:sym typeface="Open Sans"/>
              </a:rPr>
              <a:t>All your research information accessible via your own unique profile, to be used wherever you need it.</a:t>
            </a:r>
            <a:endParaRPr sz="1800" dirty="0">
              <a:solidFill>
                <a:schemeClr val="accent2"/>
              </a:solidFill>
              <a:latin typeface="Open Sans"/>
              <a:ea typeface="Open Sans"/>
              <a:cs typeface="Open Sans"/>
              <a:sym typeface="Open Sans"/>
            </a:endParaRPr>
          </a:p>
        </p:txBody>
      </p:sp>
      <p:pic>
        <p:nvPicPr>
          <p:cNvPr id="90" name="Google Shape;90;p15"/>
          <p:cNvPicPr preferRelativeResize="0"/>
          <p:nvPr/>
        </p:nvPicPr>
        <p:blipFill>
          <a:blip r:embed="rId4">
            <a:alphaModFix/>
          </a:blip>
          <a:stretch>
            <a:fillRect/>
          </a:stretch>
        </p:blipFill>
        <p:spPr>
          <a:xfrm>
            <a:off x="5441641" y="281144"/>
            <a:ext cx="545592" cy="476845"/>
          </a:xfrm>
          <a:prstGeom prst="rect">
            <a:avLst/>
          </a:prstGeom>
          <a:noFill/>
          <a:ln>
            <a:noFill/>
          </a:ln>
        </p:spPr>
      </p:pic>
      <p:pic>
        <p:nvPicPr>
          <p:cNvPr id="91" name="Google Shape;91;p15"/>
          <p:cNvPicPr preferRelativeResize="0"/>
          <p:nvPr/>
        </p:nvPicPr>
        <p:blipFill>
          <a:blip r:embed="rId5">
            <a:alphaModFix/>
          </a:blip>
          <a:stretch>
            <a:fillRect/>
          </a:stretch>
        </p:blipFill>
        <p:spPr>
          <a:xfrm>
            <a:off x="5429450" y="838800"/>
            <a:ext cx="569976" cy="511013"/>
          </a:xfrm>
          <a:prstGeom prst="rect">
            <a:avLst/>
          </a:prstGeom>
          <a:noFill/>
          <a:ln>
            <a:noFill/>
          </a:ln>
        </p:spPr>
      </p:pic>
      <p:pic>
        <p:nvPicPr>
          <p:cNvPr id="92" name="Google Shape;92;p15"/>
          <p:cNvPicPr preferRelativeResize="0"/>
          <p:nvPr/>
        </p:nvPicPr>
        <p:blipFill>
          <a:blip r:embed="rId6">
            <a:alphaModFix/>
          </a:blip>
          <a:stretch>
            <a:fillRect/>
          </a:stretch>
        </p:blipFill>
        <p:spPr>
          <a:xfrm>
            <a:off x="5441638" y="1493551"/>
            <a:ext cx="545592" cy="476845"/>
          </a:xfrm>
          <a:prstGeom prst="rect">
            <a:avLst/>
          </a:prstGeom>
          <a:noFill/>
          <a:ln>
            <a:noFill/>
          </a:ln>
        </p:spPr>
      </p:pic>
      <p:pic>
        <p:nvPicPr>
          <p:cNvPr id="93" name="Google Shape;93;p15"/>
          <p:cNvPicPr preferRelativeResize="0"/>
          <p:nvPr/>
        </p:nvPicPr>
        <p:blipFill>
          <a:blip r:embed="rId7">
            <a:alphaModFix/>
          </a:blip>
          <a:stretch>
            <a:fillRect/>
          </a:stretch>
        </p:blipFill>
        <p:spPr>
          <a:xfrm>
            <a:off x="5441638" y="2203163"/>
            <a:ext cx="545592" cy="476845"/>
          </a:xfrm>
          <a:prstGeom prst="rect">
            <a:avLst/>
          </a:prstGeom>
          <a:noFill/>
          <a:ln>
            <a:noFill/>
          </a:ln>
        </p:spPr>
      </p:pic>
      <p:pic>
        <p:nvPicPr>
          <p:cNvPr id="94" name="Google Shape;94;p15"/>
          <p:cNvPicPr preferRelativeResize="0"/>
          <p:nvPr/>
        </p:nvPicPr>
        <p:blipFill>
          <a:blip r:embed="rId8">
            <a:alphaModFix/>
          </a:blip>
          <a:stretch>
            <a:fillRect/>
          </a:stretch>
        </p:blipFill>
        <p:spPr>
          <a:xfrm>
            <a:off x="5441638" y="2982901"/>
            <a:ext cx="545592" cy="476845"/>
          </a:xfrm>
          <a:prstGeom prst="rect">
            <a:avLst/>
          </a:prstGeom>
          <a:noFill/>
          <a:ln>
            <a:noFill/>
          </a:ln>
        </p:spPr>
      </p:pic>
      <p:pic>
        <p:nvPicPr>
          <p:cNvPr id="95" name="Google Shape;95;p15"/>
          <p:cNvPicPr preferRelativeResize="0"/>
          <p:nvPr/>
        </p:nvPicPr>
        <p:blipFill>
          <a:blip r:embed="rId9">
            <a:alphaModFix/>
          </a:blip>
          <a:stretch>
            <a:fillRect/>
          </a:stretch>
        </p:blipFill>
        <p:spPr>
          <a:xfrm>
            <a:off x="5441638" y="3727989"/>
            <a:ext cx="545592" cy="476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2B2FF-3B2F-B9B2-EDD0-9620C0E8A7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a:extLst>
              <a:ext uri="{FF2B5EF4-FFF2-40B4-BE49-F238E27FC236}">
                <a16:creationId xmlns:a16="http://schemas.microsoft.com/office/drawing/2014/main" id="{9EB488D9-EE18-887D-EC54-C1FAB574720E}"/>
              </a:ext>
            </a:extLst>
          </p:cNvPr>
          <p:cNvPicPr>
            <a:picLocks noChangeAspect="1"/>
          </p:cNvPicPr>
          <p:nvPr/>
        </p:nvPicPr>
        <p:blipFill rotWithShape="1">
          <a:blip r:embed="rId3"/>
          <a:srcRect b="894"/>
          <a:stretch/>
        </p:blipFill>
        <p:spPr>
          <a:xfrm>
            <a:off x="2465169" y="633688"/>
            <a:ext cx="4354439" cy="3938312"/>
          </a:xfrm>
          <a:prstGeom prst="rect">
            <a:avLst/>
          </a:prstGeom>
        </p:spPr>
      </p:pic>
      <p:sp>
        <p:nvSpPr>
          <p:cNvPr id="8" name="Google Shape;50;p12">
            <a:extLst>
              <a:ext uri="{FF2B5EF4-FFF2-40B4-BE49-F238E27FC236}">
                <a16:creationId xmlns:a16="http://schemas.microsoft.com/office/drawing/2014/main" id="{95CAE700-B071-E4EC-26A5-28C96710BA8E}"/>
              </a:ext>
            </a:extLst>
          </p:cNvPr>
          <p:cNvSpPr txBox="1">
            <a:spLocks noGrp="1"/>
          </p:cNvSpPr>
          <p:nvPr>
            <p:ph type="title"/>
          </p:nvPr>
        </p:nvSpPr>
        <p:spPr>
          <a:xfrm>
            <a:off x="540690" y="59429"/>
            <a:ext cx="7855099"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Talking to researchers about ORCID</a:t>
            </a:r>
            <a:endParaRPr sz="1400" b="1" dirty="0">
              <a:latin typeface="Open Sans"/>
              <a:ea typeface="Open Sans"/>
              <a:cs typeface="Open Sans"/>
              <a:sym typeface="Open Sans"/>
            </a:endParaRPr>
          </a:p>
        </p:txBody>
      </p:sp>
    </p:spTree>
    <p:extLst>
      <p:ext uri="{BB962C8B-B14F-4D97-AF65-F5344CB8AC3E}">
        <p14:creationId xmlns:p14="http://schemas.microsoft.com/office/powerpoint/2010/main" val="353391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967762" y="139641"/>
            <a:ext cx="720847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Recap the Benefits for Researchers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957890"/>
            <a:ext cx="8401800" cy="34155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50000"/>
              </a:lnSpc>
              <a:spcBef>
                <a:spcPts val="0"/>
              </a:spcBef>
              <a:spcAft>
                <a:spcPts val="0"/>
              </a:spcAft>
              <a:buClr>
                <a:srgbClr val="003449"/>
              </a:buClr>
              <a:buSzPts val="1400"/>
              <a:buFont typeface="Open Sans"/>
              <a:buChar char="●"/>
              <a:tabLst/>
              <a:defRPr/>
            </a:pPr>
            <a:r>
              <a:rPr kumimoji="0" lang="en-NZ" sz="1700" b="0" i="0" u="none" strike="noStrike" kern="0" cap="none" spc="0" normalizeH="0" baseline="0" noProof="0" dirty="0">
                <a:ln>
                  <a:noFill/>
                </a:ln>
                <a:solidFill>
                  <a:srgbClr val="003449"/>
                </a:solidFill>
                <a:effectLst/>
                <a:uLnTx/>
                <a:uFillTx/>
                <a:latin typeface="Open Sans"/>
                <a:ea typeface="Open Sans"/>
                <a:cs typeface="Open Sans"/>
                <a:sym typeface="Open Sans"/>
                <a:hlinkClick r:id="rId3">
                  <a:extLst>
                    <a:ext uri="{A12FA001-AC4F-418D-AE19-62706E023703}">
                      <ahyp:hlinkClr xmlns:ahyp="http://schemas.microsoft.com/office/drawing/2018/hyperlinkcolor" val="tx"/>
                    </a:ext>
                  </a:extLst>
                </a:hlinkClick>
              </a:rPr>
              <a:t>ORCID Value Stories</a:t>
            </a:r>
            <a:endParaRPr kumimoji="0" lang="en-NZ" sz="1700" b="0" i="0" u="none" strike="noStrike" kern="0" cap="none" spc="0" normalizeH="0" baseline="0" noProof="0" dirty="0">
              <a:ln>
                <a:noFill/>
              </a:ln>
              <a:solidFill>
                <a:srgbClr val="003449"/>
              </a:solidFill>
              <a:effectLst/>
              <a:uLnTx/>
              <a:uFillTx/>
              <a:latin typeface="Open Sans"/>
              <a:ea typeface="Open Sans"/>
              <a:cs typeface="Open Sans"/>
              <a:sym typeface="Open Sans"/>
            </a:endParaRPr>
          </a:p>
          <a:p>
            <a:pPr marL="285750" indent="-285750">
              <a:lnSpc>
                <a:spcPct val="150000"/>
              </a:lnSpc>
            </a:pPr>
            <a:r>
              <a:rPr lang="en-NZ" sz="1700" dirty="0">
                <a:hlinkClick r:id="rId4">
                  <a:extLst>
                    <a:ext uri="{A12FA001-AC4F-418D-AE19-62706E023703}">
                      <ahyp:hlinkClr xmlns:ahyp="http://schemas.microsoft.com/office/drawing/2018/hyperlinkcolor" val="tx"/>
                    </a:ext>
                  </a:extLst>
                </a:hlinkClick>
              </a:rPr>
              <a:t>https://info.orcid.org/researchers/</a:t>
            </a:r>
            <a:endParaRPr lang="en-NZ" sz="1700" dirty="0"/>
          </a:p>
          <a:p>
            <a:pPr marL="285750" indent="-285750">
              <a:lnSpc>
                <a:spcPct val="150000"/>
              </a:lnSpc>
            </a:pPr>
            <a:r>
              <a:rPr lang="en-NZ" sz="1700" dirty="0"/>
              <a:t>Institution specific benefits</a:t>
            </a:r>
          </a:p>
          <a:p>
            <a:pPr marL="285750" indent="-285750">
              <a:lnSpc>
                <a:spcPct val="150000"/>
              </a:lnSpc>
            </a:pPr>
            <a:r>
              <a:rPr lang="en-NZ" sz="1700" dirty="0"/>
              <a:t>NZ ORCID Hub</a:t>
            </a:r>
          </a:p>
          <a:p>
            <a:pPr marL="742950" lvl="1" indent="-285750">
              <a:lnSpc>
                <a:spcPct val="100000"/>
              </a:lnSpc>
            </a:pPr>
            <a:r>
              <a:rPr lang="en-NZ" sz="1700" dirty="0"/>
              <a:t>Granting permissions</a:t>
            </a:r>
          </a:p>
          <a:p>
            <a:pPr marL="742950" lvl="1" indent="-285750">
              <a:lnSpc>
                <a:spcPct val="100000"/>
              </a:lnSpc>
            </a:pPr>
            <a:r>
              <a:rPr lang="en-NZ" sz="1700" dirty="0"/>
              <a:t>CV Tool</a:t>
            </a:r>
            <a:endParaRPr sz="1700" dirty="0"/>
          </a:p>
        </p:txBody>
      </p:sp>
      <p:pic>
        <p:nvPicPr>
          <p:cNvPr id="2" name="Picture 1">
            <a:extLst>
              <a:ext uri="{FF2B5EF4-FFF2-40B4-BE49-F238E27FC236}">
                <a16:creationId xmlns:a16="http://schemas.microsoft.com/office/drawing/2014/main" id="{3534ABD2-6453-FEB4-3F2D-D81D30293104}"/>
              </a:ext>
            </a:extLst>
          </p:cNvPr>
          <p:cNvPicPr>
            <a:picLocks noChangeAspect="1"/>
          </p:cNvPicPr>
          <p:nvPr/>
        </p:nvPicPr>
        <p:blipFill>
          <a:blip r:embed="rId5"/>
          <a:stretch>
            <a:fillRect/>
          </a:stretch>
        </p:blipFill>
        <p:spPr>
          <a:xfrm>
            <a:off x="4937760" y="809304"/>
            <a:ext cx="3456845" cy="3447602"/>
          </a:xfrm>
          <a:prstGeom prst="rect">
            <a:avLst/>
          </a:prstGeom>
        </p:spPr>
      </p:pic>
    </p:spTree>
    <p:extLst>
      <p:ext uri="{BB962C8B-B14F-4D97-AF65-F5344CB8AC3E}">
        <p14:creationId xmlns:p14="http://schemas.microsoft.com/office/powerpoint/2010/main" val="302089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761947" y="121578"/>
            <a:ext cx="5620106" cy="49597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Best Practice for Promotion</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371100" y="890122"/>
            <a:ext cx="8401800" cy="3622202"/>
          </a:xfrm>
          <a:prstGeom prst="rect">
            <a:avLst/>
          </a:prstGeom>
        </p:spPr>
        <p:txBody>
          <a:bodyPr spcFirstLastPara="1" wrap="square" lIns="91425" tIns="91425" rIns="91425" bIns="91425" anchor="t" anchorCtr="0">
            <a:noAutofit/>
          </a:bodyPr>
          <a:lstStyle/>
          <a:p>
            <a:pPr marL="342900" indent="-342900">
              <a:lnSpc>
                <a:spcPct val="150000"/>
              </a:lnSpc>
              <a:buSzPct val="100000"/>
              <a:buFont typeface="+mj-lt"/>
              <a:buAutoNum type="arabicPeriod"/>
            </a:pPr>
            <a:r>
              <a:rPr lang="en-NZ" sz="1700" dirty="0"/>
              <a:t>Anticipation</a:t>
            </a:r>
          </a:p>
          <a:p>
            <a:pPr marL="817200" lvl="2" indent="-342900">
              <a:lnSpc>
                <a:spcPct val="150000"/>
              </a:lnSpc>
              <a:spcBef>
                <a:spcPts val="0"/>
              </a:spcBef>
              <a:buFont typeface="Courier New" panose="02070309020205020404" pitchFamily="49" charset="0"/>
              <a:buChar char="o"/>
            </a:pPr>
            <a:r>
              <a:rPr lang="en-NZ" sz="1700" dirty="0"/>
              <a:t>Develop a clear plan within your organisation </a:t>
            </a:r>
          </a:p>
          <a:p>
            <a:pPr marL="1274400" lvl="3" indent="-342900">
              <a:lnSpc>
                <a:spcPct val="150000"/>
              </a:lnSpc>
              <a:spcBef>
                <a:spcPts val="0"/>
              </a:spcBef>
              <a:buFont typeface="Courier New" panose="02070309020205020404" pitchFamily="49" charset="0"/>
              <a:buChar char="o"/>
            </a:pPr>
            <a:r>
              <a:rPr lang="en-NZ" sz="1700" dirty="0"/>
              <a:t>ORCID Taskforce</a:t>
            </a:r>
          </a:p>
          <a:p>
            <a:pPr marL="1274400" lvl="3" indent="-342900">
              <a:lnSpc>
                <a:spcPct val="150000"/>
              </a:lnSpc>
              <a:spcBef>
                <a:spcPts val="0"/>
              </a:spcBef>
              <a:buFont typeface="Courier New" panose="02070309020205020404" pitchFamily="49" charset="0"/>
              <a:buChar char="o"/>
            </a:pPr>
            <a:r>
              <a:rPr lang="en-NZ" sz="1700" dirty="0"/>
              <a:t>Map out integrations</a:t>
            </a:r>
          </a:p>
          <a:p>
            <a:pPr marL="817200" lvl="2" indent="-342900">
              <a:lnSpc>
                <a:spcPct val="150000"/>
              </a:lnSpc>
              <a:spcBef>
                <a:spcPts val="0"/>
              </a:spcBef>
              <a:buFont typeface="Courier New" panose="02070309020205020404" pitchFamily="49" charset="0"/>
              <a:buChar char="o"/>
            </a:pPr>
            <a:r>
              <a:rPr lang="en-NZ" sz="1700" dirty="0"/>
              <a:t>Provide initial ORCID education for researchers and inform them that action will be required soon</a:t>
            </a:r>
          </a:p>
          <a:p>
            <a:pPr marL="817200" lvl="2" indent="-342900">
              <a:lnSpc>
                <a:spcPct val="150000"/>
              </a:lnSpc>
              <a:spcBef>
                <a:spcPts val="0"/>
              </a:spcBef>
              <a:buFont typeface="Courier New" panose="02070309020205020404" pitchFamily="49" charset="0"/>
              <a:buChar char="o"/>
            </a:pPr>
            <a:r>
              <a:rPr lang="en-NZ" sz="1700" dirty="0"/>
              <a:t>Resources – bulletin, newsletter, blog posts, webpage, merchandise</a:t>
            </a:r>
          </a:p>
          <a:p>
            <a:pPr marL="285750" indent="-285750">
              <a:lnSpc>
                <a:spcPct val="150000"/>
              </a:lnSpc>
            </a:pPr>
            <a:endParaRPr sz="1700" dirty="0"/>
          </a:p>
        </p:txBody>
      </p:sp>
    </p:spTree>
    <p:extLst>
      <p:ext uri="{BB962C8B-B14F-4D97-AF65-F5344CB8AC3E}">
        <p14:creationId xmlns:p14="http://schemas.microsoft.com/office/powerpoint/2010/main" val="3174174301"/>
      </p:ext>
    </p:extLst>
  </p:cSld>
  <p:clrMapOvr>
    <a:masterClrMapping/>
  </p:clrMapOvr>
</p:sld>
</file>

<file path=ppt/theme/theme1.xml><?xml version="1.0" encoding="utf-8"?>
<a:theme xmlns:a="http://schemas.openxmlformats.org/drawingml/2006/main"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11478</TotalTime>
  <Words>890</Words>
  <Application>Microsoft Office PowerPoint</Application>
  <PresentationFormat>On-screen Show (16:9)</PresentationFormat>
  <Paragraphs>113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Open Sans</vt:lpstr>
      <vt:lpstr>ORCID</vt:lpstr>
      <vt:lpstr>ORCID Promotion within Member Organisations</vt:lpstr>
      <vt:lpstr>Objectives</vt:lpstr>
      <vt:lpstr>ORCID – The Three Main Services</vt:lpstr>
      <vt:lpstr>ORCID Inc – “How to talk about ORCID”</vt:lpstr>
      <vt:lpstr>Recap the Benefits for Researchers</vt:lpstr>
      <vt:lpstr>ORCID Value Story - Researchers</vt:lpstr>
      <vt:lpstr>Talking to researchers about ORCID</vt:lpstr>
      <vt:lpstr>Recap the Benefits for Researchers</vt:lpstr>
      <vt:lpstr>Best Practice for Promotion</vt:lpstr>
      <vt:lpstr>Best Practice for Promotion</vt:lpstr>
      <vt:lpstr>Best Practice for Promotion</vt:lpstr>
      <vt:lpstr>Examples of Communication and Promotion Plans</vt:lpstr>
      <vt:lpstr>Examples of Communication and Promotion Plans</vt:lpstr>
      <vt:lpstr>Other Ideas and Discussions?</vt:lpstr>
      <vt:lpstr>ORCID Member Portal </vt:lpstr>
      <vt:lpstr>The New Zealand ORCID Consortium</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ORCID Consortium  Q&amp;A</dc:title>
  <dc:creator>Alex Freemantle</dc:creator>
  <cp:lastModifiedBy>Alex Freemantle</cp:lastModifiedBy>
  <cp:revision>49</cp:revision>
  <dcterms:modified xsi:type="dcterms:W3CDTF">2023-10-11T20:46:35Z</dcterms:modified>
</cp:coreProperties>
</file>