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44" r:id="rId2"/>
    <p:sldId id="345" r:id="rId3"/>
    <p:sldId id="347" r:id="rId4"/>
    <p:sldId id="359" r:id="rId5"/>
    <p:sldId id="349" r:id="rId6"/>
    <p:sldId id="358" r:id="rId7"/>
    <p:sldId id="352" r:id="rId8"/>
    <p:sldId id="353" r:id="rId9"/>
    <p:sldId id="373" r:id="rId10"/>
    <p:sldId id="372" r:id="rId11"/>
    <p:sldId id="346" r:id="rId12"/>
    <p:sldId id="360" r:id="rId13"/>
    <p:sldId id="361" r:id="rId14"/>
    <p:sldId id="348" r:id="rId15"/>
    <p:sldId id="351" r:id="rId16"/>
    <p:sldId id="356" r:id="rId17"/>
    <p:sldId id="354" r:id="rId18"/>
    <p:sldId id="362" r:id="rId19"/>
    <p:sldId id="364" r:id="rId20"/>
    <p:sldId id="365" r:id="rId21"/>
    <p:sldId id="366" r:id="rId22"/>
    <p:sldId id="367" r:id="rId23"/>
    <p:sldId id="368" r:id="rId24"/>
    <p:sldId id="370" r:id="rId25"/>
    <p:sldId id="371" r:id="rId2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1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61" autoAdjust="0"/>
  </p:normalViewPr>
  <p:slideViewPr>
    <p:cSldViewPr>
      <p:cViewPr>
        <p:scale>
          <a:sx n="52" d="100"/>
          <a:sy n="52" d="100"/>
        </p:scale>
        <p:origin x="33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54BEC-1401-43DB-90A0-85DA28ED346A}" type="datetimeFigureOut">
              <a:rPr lang="en-NZ" smtClean="0"/>
              <a:pPr/>
              <a:t>10/03/2023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92E76-97B3-4708-A5E6-27491CC0A87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6025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73354-916A-4226-9831-6A47C024F4F5}" type="datetimeFigureOut">
              <a:rPr lang="en-NZ" smtClean="0"/>
              <a:pPr/>
              <a:t>10/03/2023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C5DF9-CE19-468B-BA79-E82A170F669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799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C5DF9-CE19-468B-BA79-E82A170F6691}" type="slidenum">
              <a:rPr lang="en-NZ" smtClean="0"/>
              <a:pPr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9634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C5DF9-CE19-468B-BA79-E82A170F6691}" type="slidenum">
              <a:rPr lang="en-NZ" smtClean="0"/>
              <a:pPr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63051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C5DF9-CE19-468B-BA79-E82A170F6691}" type="slidenum">
              <a:rPr lang="en-NZ" smtClean="0"/>
              <a:pPr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821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C5DF9-CE19-468B-BA79-E82A170F6691}" type="slidenum">
              <a:rPr lang="en-NZ" smtClean="0"/>
              <a:pPr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5763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C5DF9-CE19-468B-BA79-E82A170F6691}" type="slidenum">
              <a:rPr lang="en-NZ" smtClean="0"/>
              <a:pPr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5883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C5DF9-CE19-468B-BA79-E82A170F6691}" type="slidenum">
              <a:rPr lang="en-NZ" smtClean="0"/>
              <a:pPr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8395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C5DF9-CE19-468B-BA79-E82A170F6691}" type="slidenum">
              <a:rPr lang="en-NZ" smtClean="0"/>
              <a:pPr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896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C5DF9-CE19-468B-BA79-E82A170F6691}" type="slidenum">
              <a:rPr lang="en-NZ" smtClean="0"/>
              <a:pPr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8802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C5DF9-CE19-468B-BA79-E82A170F6691}" type="slidenum">
              <a:rPr lang="en-NZ" smtClean="0"/>
              <a:pPr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5956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C5DF9-CE19-468B-BA79-E82A170F6691}" type="slidenum">
              <a:rPr lang="en-NZ" smtClean="0"/>
              <a:pPr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51801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C5DF9-CE19-468B-BA79-E82A170F6691}" type="slidenum">
              <a:rPr lang="en-NZ" smtClean="0"/>
              <a:pPr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887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C5DF9-CE19-468B-BA79-E82A170F6691}" type="slidenum">
              <a:rPr lang="en-NZ" smtClean="0"/>
              <a:pPr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0748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C5DF9-CE19-468B-BA79-E82A170F6691}" type="slidenum">
              <a:rPr lang="en-NZ" smtClean="0"/>
              <a:pPr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62310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C5DF9-CE19-468B-BA79-E82A170F6691}" type="slidenum">
              <a:rPr lang="en-NZ" smtClean="0"/>
              <a:pPr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792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C5DF9-CE19-468B-BA79-E82A170F6691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3649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C5DF9-CE19-468B-BA79-E82A170F6691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4028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C5DF9-CE19-468B-BA79-E82A170F6691}" type="slidenum">
              <a:rPr lang="en-NZ" smtClean="0"/>
              <a:pPr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6985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C5DF9-CE19-468B-BA79-E82A170F6691}" type="slidenum">
              <a:rPr lang="en-NZ" smtClean="0"/>
              <a:pPr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70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C5DF9-CE19-468B-BA79-E82A170F6691}" type="slidenum">
              <a:rPr lang="en-NZ" smtClean="0"/>
              <a:pPr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6246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C5DF9-CE19-468B-BA79-E82A170F6691}" type="slidenum">
              <a:rPr lang="en-NZ" smtClean="0"/>
              <a:pPr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8750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C5DF9-CE19-468B-BA79-E82A170F6691}" type="slidenum">
              <a:rPr lang="en-NZ" smtClean="0"/>
              <a:pPr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609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 cover ima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37600" y="2304000"/>
            <a:ext cx="3740400" cy="1341024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Main</a:t>
            </a:r>
            <a:br>
              <a:rPr lang="en-US" dirty="0"/>
            </a:br>
            <a:r>
              <a:rPr lang="en-US" dirty="0"/>
              <a:t>Heading</a:t>
            </a:r>
            <a:endParaRPr lang="en-N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137600" y="3645104"/>
            <a:ext cx="3740400" cy="720000"/>
          </a:xfrm>
        </p:spPr>
        <p:txBody>
          <a:bodyPr>
            <a:normAutofit/>
          </a:bodyPr>
          <a:lstStyle>
            <a:lvl1pPr marL="0" indent="0">
              <a:defRPr sz="2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that can go over two lines</a:t>
            </a:r>
            <a:endParaRPr lang="en-NZ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137600" y="4365104"/>
            <a:ext cx="3578416" cy="923330"/>
          </a:xfrm>
        </p:spPr>
        <p:txBody>
          <a:bodyPr>
            <a:noAutofit/>
          </a:bodyPr>
          <a:lstStyle>
            <a:lvl1pPr marL="0" indent="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| Date</a:t>
            </a:r>
            <a:br>
              <a:rPr lang="en-US" dirty="0"/>
            </a:br>
            <a:r>
              <a:rPr lang="en-US" dirty="0"/>
              <a:t>Presenter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344816" cy="1138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 b="0"/>
            </a:lvl1pPr>
            <a:lvl3pPr marL="712788" indent="-355600">
              <a:buClr>
                <a:srgbClr val="881C55"/>
              </a:buClr>
              <a:buFont typeface="Wingdings" pitchFamily="2" charset="2"/>
              <a:buChar char="§"/>
              <a:defRPr sz="2000" b="0"/>
            </a:lvl3pPr>
            <a:lvl4pPr>
              <a:defRPr sz="2800">
                <a:solidFill>
                  <a:srgbClr val="881C55"/>
                </a:solidFill>
              </a:defRPr>
            </a:lvl4pPr>
            <a:lvl5pPr marL="357188" indent="-357188">
              <a:buFont typeface="Wingdings" pitchFamily="2" charset="2"/>
              <a:buChar char="§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764704"/>
            <a:ext cx="7056784" cy="5256584"/>
          </a:xfrm>
        </p:spPr>
        <p:txBody>
          <a:bodyPr/>
          <a:lstStyle>
            <a:lvl1pPr marL="0" indent="0">
              <a:defRPr b="0"/>
            </a:lvl1pPr>
            <a:lvl3pPr marL="712788" indent="-355600">
              <a:buClr>
                <a:srgbClr val="881C55"/>
              </a:buClr>
              <a:buFont typeface="Wingdings" pitchFamily="2" charset="2"/>
              <a:buChar char="§"/>
              <a:defRPr sz="2000" b="0"/>
            </a:lvl3pPr>
            <a:lvl4pPr>
              <a:defRPr sz="2800">
                <a:solidFill>
                  <a:srgbClr val="881C55"/>
                </a:solidFill>
              </a:defRPr>
            </a:lvl4pPr>
            <a:lvl5pPr marL="357188" indent="-357188">
              <a:buFont typeface="Wingdings" pitchFamily="2" charset="2"/>
              <a:buChar char="§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668344" y="5301208"/>
            <a:ext cx="147565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purpl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733256"/>
            <a:ext cx="829855" cy="88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272808" cy="104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600200"/>
            <a:ext cx="7056784" cy="44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6" r:id="rId4"/>
    <p:sldLayoutId id="2147483655" r:id="rId5"/>
    <p:sldLayoutId id="2147483652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355600" algn="l" defTabSz="914400" rtl="0" eaLnBrk="1" latinLnBrk="0" hangingPunct="1">
        <a:spcBef>
          <a:spcPct val="20000"/>
        </a:spcBef>
        <a:buClr>
          <a:srgbClr val="881C55"/>
        </a:buClr>
        <a:buFont typeface="Wingdings" pitchFamily="2" charset="2"/>
        <a:buChar char="§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800" kern="1200">
          <a:solidFill>
            <a:srgbClr val="881C55"/>
          </a:solidFill>
          <a:latin typeface="+mn-lt"/>
          <a:ea typeface="+mn-ea"/>
          <a:cs typeface="+mn-cs"/>
        </a:defRPr>
      </a:lvl4pPr>
      <a:lvl5pPr marL="357188" indent="-357188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ZNCP@mbie.govt.nz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royalsociety.org.nz/what-we-do/funds-and-opportunities/catalyst-fund/reviewing-proposal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ional.Applications@royalsociety.org.nz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royalsociety.org.nz/programmes/funds/international/catalyst-fund/information-for-reviewers/expressions-of-interest/" TargetMode="External"/><Relationship Id="rId4" Type="http://schemas.openxmlformats.org/officeDocument/2006/relationships/hyperlink" Target="https://royalsociety.org.nz/what-we-do/funds-and-opportunities/catalyst-fund/reviewing-proposal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hfsp.org/" TargetMode="Externa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560840" cy="1138138"/>
          </a:xfrm>
        </p:spPr>
        <p:txBody>
          <a:bodyPr>
            <a:normAutofit/>
          </a:bodyPr>
          <a:lstStyle/>
          <a:p>
            <a:r>
              <a:rPr lang="en-NZ" dirty="0"/>
              <a:t>Catalyst Fund - </a:t>
            </a:r>
            <a:r>
              <a:rPr lang="en-GB" dirty="0"/>
              <a:t>advancing global science partnerships for New Zealand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560840" cy="4824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NZ" sz="2200" dirty="0"/>
              <a:t> The “Catalyst Fund” is the “new” name for the International Relationships Fund appropriation within Vote Business, Science and Innovation.</a:t>
            </a:r>
          </a:p>
          <a:p>
            <a:pPr>
              <a:buFont typeface="Wingdings" pitchFamily="2" charset="2"/>
              <a:buChar char="§"/>
            </a:pPr>
            <a:endParaRPr lang="en-NZ" sz="2000" dirty="0"/>
          </a:p>
          <a:p>
            <a:pPr>
              <a:buFont typeface="Wingdings" pitchFamily="2" charset="2"/>
              <a:buChar char="§"/>
            </a:pPr>
            <a:r>
              <a:rPr lang="en-NZ" sz="2200" dirty="0"/>
              <a:t> Supports activities that initiate, develop and foster collaborations leveraging international science and innovation for New Zealand’s benefit. The Catalyst Fund is delivered through four instruments: </a:t>
            </a:r>
          </a:p>
          <a:p>
            <a:pPr>
              <a:buFont typeface="Wingdings" pitchFamily="2" charset="2"/>
              <a:buChar char="§"/>
            </a:pPr>
            <a:endParaRPr lang="en-NZ" sz="2200" dirty="0"/>
          </a:p>
          <a:p>
            <a:pPr lvl="4"/>
            <a:r>
              <a:rPr lang="en-NZ" sz="1800" dirty="0"/>
              <a:t>Catalyst: Influence</a:t>
            </a:r>
          </a:p>
          <a:p>
            <a:pPr lvl="4"/>
            <a:r>
              <a:rPr lang="en-NZ" sz="1800" dirty="0"/>
              <a:t>Catalyst: Leaders</a:t>
            </a:r>
          </a:p>
          <a:p>
            <a:pPr lvl="4"/>
            <a:r>
              <a:rPr lang="en-NZ" sz="1800" dirty="0"/>
              <a:t>Catalyst: Seeding</a:t>
            </a:r>
          </a:p>
          <a:p>
            <a:pPr lvl="4"/>
            <a:r>
              <a:rPr lang="en-NZ" sz="1800" dirty="0"/>
              <a:t>Catalyst: Strategic </a:t>
            </a:r>
            <a:endParaRPr lang="en-GB" sz="1800" dirty="0"/>
          </a:p>
          <a:p>
            <a:pPr>
              <a:buFont typeface="Wingdings" pitchFamily="2" charset="2"/>
              <a:buChar char="§"/>
            </a:pPr>
            <a:endParaRPr lang="en-NZ" dirty="0"/>
          </a:p>
          <a:p>
            <a:pPr>
              <a:buFont typeface="Wingdings" pitchFamily="2" charset="2"/>
              <a:buChar char="§"/>
            </a:pPr>
            <a:endParaRPr lang="en-GB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46960"/>
            <a:ext cx="2922755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8293"/>
            <a:ext cx="7344816" cy="1138138"/>
          </a:xfrm>
        </p:spPr>
        <p:txBody>
          <a:bodyPr>
            <a:normAutofit fontScale="90000"/>
          </a:bodyPr>
          <a:lstStyle/>
          <a:p>
            <a:r>
              <a:rPr lang="en-NZ" dirty="0"/>
              <a:t>Catalyst Seeding and Horizon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251" y="908720"/>
            <a:ext cx="7560840" cy="2160240"/>
          </a:xfrm>
        </p:spPr>
        <p:txBody>
          <a:bodyPr>
            <a:normAutofit/>
          </a:bodyPr>
          <a:lstStyle/>
          <a:p>
            <a:endParaRPr lang="en-NZ" sz="2000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N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Following the agreement, in late 2022, between MBIE and the European Commission, on Treaty text for New Zealand’s Associate Membership of Horizon Europe, </a:t>
            </a:r>
            <a:r>
              <a:rPr lang="en-N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 Zealand researchers and their organisations can now participate in bids for funding under Horizon Europe Pillar II programmes on equal footing with their European counterparts.</a:t>
            </a:r>
            <a:endParaRPr lang="en-NZ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N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</a:t>
            </a:r>
            <a:r>
              <a:rPr lang="en-N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Catalyst Seeding programme is an excellent way to build European research connections if you’re thinking about a Horizon Europe bid but don’t yet have a strong collaboration with a European partner</a:t>
            </a:r>
            <a:r>
              <a:rPr lang="en-N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  However, </a:t>
            </a:r>
            <a:r>
              <a:rPr lang="en-N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 preference </a:t>
            </a:r>
            <a:r>
              <a:rPr lang="en-N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will be given in the Catalyst Seeding bid assessment processes to projects which involve European partners.</a:t>
            </a: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N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you are interested in Horizon Europe but couldn’t make the recent </a:t>
            </a:r>
            <a:r>
              <a:rPr lang="en-N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MBIE roadshow</a:t>
            </a:r>
            <a:r>
              <a:rPr lang="en-N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meeting in your region, you can obtain a copy of the presentation made at the event - or have any questions regarding Horizon Europe Association answered -  by e-mailing New Zealand National Contact Point </a:t>
            </a:r>
            <a:r>
              <a:rPr lang="en-N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NZNCP@mbie.govt.nz</a:t>
            </a:r>
            <a:r>
              <a:rPr lang="en-N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46960"/>
            <a:ext cx="2922755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050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344816" cy="1138138"/>
          </a:xfrm>
        </p:spPr>
        <p:txBody>
          <a:bodyPr/>
          <a:lstStyle/>
          <a:p>
            <a:r>
              <a:rPr lang="en-NZ" dirty="0"/>
              <a:t>Catalyst: Leaders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28769"/>
              </p:ext>
            </p:extLst>
          </p:nvPr>
        </p:nvGraphicFramePr>
        <p:xfrm>
          <a:off x="467543" y="2708920"/>
          <a:ext cx="8352929" cy="2688883"/>
        </p:xfrm>
        <a:graphic>
          <a:graphicData uri="http://schemas.openxmlformats.org/drawingml/2006/table">
            <a:tbl>
              <a:tblPr/>
              <a:tblGrid>
                <a:gridCol w="1224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3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4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686"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 b="1" dirty="0">
                          <a:solidFill>
                            <a:schemeClr val="tx1"/>
                          </a:solidFill>
                          <a:latin typeface="Calibri"/>
                          <a:ea typeface="ＭＳ 明朝"/>
                          <a:cs typeface="Calibri"/>
                        </a:rPr>
                        <a:t>Call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Open Date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Close Date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 b="1" dirty="0">
                          <a:solidFill>
                            <a:schemeClr val="tx1"/>
                          </a:solidFill>
                          <a:latin typeface="Calibri"/>
                          <a:ea typeface="ＭＳ 明朝"/>
                          <a:cs typeface="Calibri"/>
                        </a:rPr>
                        <a:t>Sub-programmes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11"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 b="1" dirty="0">
                          <a:solidFill>
                            <a:srgbClr val="0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JANUARY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 January 2023	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NZ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 April 2023 	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International Leader Fellowships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  <a:ea typeface="ＭＳ 明朝"/>
                        <a:cs typeface="Calibri"/>
                      </a:endParaRPr>
                    </a:p>
                    <a:p>
                      <a:pPr marL="457200" indent="-228600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New Zealand - China Scientist Exchange Programme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  <a:ea typeface="ＭＳ 明朝"/>
                        <a:cs typeface="Calibri"/>
                      </a:endParaRPr>
                    </a:p>
                    <a:p>
                      <a:pPr marL="457200" indent="-228600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JSPS Postdoctoral Fellowships 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343"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 b="1">
                          <a:solidFill>
                            <a:srgbClr val="0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APRIL</a:t>
                      </a:r>
                      <a:endParaRPr lang="en-GB" sz="1600">
                        <a:solidFill>
                          <a:srgbClr val="000000"/>
                        </a:solidFill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 April 2023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 July 2023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28600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Julius von </a:t>
                      </a:r>
                      <a:r>
                        <a:rPr lang="en-NZ" sz="1600" dirty="0" err="1">
                          <a:solidFill>
                            <a:srgbClr val="0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Haast</a:t>
                      </a:r>
                      <a:r>
                        <a:rPr lang="en-NZ" sz="1600" dirty="0">
                          <a:solidFill>
                            <a:srgbClr val="0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 Fellowship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343"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 b="1" dirty="0">
                          <a:solidFill>
                            <a:srgbClr val="0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JULY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 July 2023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 October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latin typeface="Calibri"/>
                          <a:ea typeface="ＭＳ 明朝"/>
                          <a:cs typeface="Calibri"/>
                        </a:rPr>
                        <a:t>HOPE Meeting (TBC)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3" y="1385481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NZ" sz="2000" dirty="0"/>
              <a:t> Supports incoming and outgoing targeted international fellowships for exceptional individuals that cannot be supported through other means</a:t>
            </a:r>
          </a:p>
          <a:p>
            <a:pPr>
              <a:buFont typeface="Wingdings" pitchFamily="2" charset="2"/>
              <a:buChar char="§"/>
            </a:pPr>
            <a:endParaRPr lang="en-NZ" sz="2000" dirty="0"/>
          </a:p>
          <a:p>
            <a:pPr>
              <a:buFont typeface="Wingdings" pitchFamily="2" charset="2"/>
              <a:buChar char="§"/>
            </a:pPr>
            <a:r>
              <a:rPr lang="en-NZ" sz="2000" dirty="0"/>
              <a:t> Three annual calls</a:t>
            </a:r>
            <a:endParaRPr lang="en-GB" sz="20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46960"/>
            <a:ext cx="2922755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D983F3-E912-FE59-CD13-0966D28374F2}"/>
              </a:ext>
            </a:extLst>
          </p:cNvPr>
          <p:cNvSpPr txBox="1"/>
          <p:nvPr/>
        </p:nvSpPr>
        <p:spPr>
          <a:xfrm>
            <a:off x="467543" y="566124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NZ" sz="2000" dirty="0"/>
              <a:t> Falling Walls Lab (separate application process)</a:t>
            </a:r>
            <a:endParaRPr lang="en-GB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675587"/>
              </p:ext>
            </p:extLst>
          </p:nvPr>
        </p:nvGraphicFramePr>
        <p:xfrm>
          <a:off x="107504" y="620688"/>
          <a:ext cx="8892481" cy="590790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1025458263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795144362"/>
                    </a:ext>
                  </a:extLst>
                </a:gridCol>
                <a:gridCol w="757491">
                  <a:extLst>
                    <a:ext uri="{9D8B030D-6E8A-4147-A177-3AD203B41FA5}">
                      <a16:colId xmlns:a16="http://schemas.microsoft.com/office/drawing/2014/main" val="2961993591"/>
                    </a:ext>
                  </a:extLst>
                </a:gridCol>
                <a:gridCol w="2194837">
                  <a:extLst>
                    <a:ext uri="{9D8B030D-6E8A-4147-A177-3AD203B41FA5}">
                      <a16:colId xmlns:a16="http://schemas.microsoft.com/office/drawing/2014/main" val="5496069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045767116"/>
                    </a:ext>
                  </a:extLst>
                </a:gridCol>
                <a:gridCol w="107505">
                  <a:extLst>
                    <a:ext uri="{9D8B030D-6E8A-4147-A177-3AD203B41FA5}">
                      <a16:colId xmlns:a16="http://schemas.microsoft.com/office/drawing/2014/main" val="2251222648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just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Sub-Programme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Brief Description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Duration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NZ$ Funding </a:t>
                      </a:r>
                      <a:br>
                        <a:rPr lang="en-NZ" sz="1600">
                          <a:effectLst/>
                        </a:rPr>
                      </a:br>
                      <a:r>
                        <a:rPr lang="en-NZ" sz="1600">
                          <a:effectLst/>
                        </a:rPr>
                        <a:t>(excl. GST)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 dirty="0">
                          <a:effectLst/>
                        </a:rPr>
                        <a:t>Awards</a:t>
                      </a:r>
                      <a:endParaRPr lang="en-NZ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</a:rPr>
                        <a:t> </a:t>
                      </a:r>
                      <a:endParaRPr lang="en-NZ" sz="10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7270259"/>
                  </a:ext>
                </a:extLst>
              </a:tr>
              <a:tr h="1323147">
                <a:tc>
                  <a:txBody>
                    <a:bodyPr/>
                    <a:lstStyle/>
                    <a:p>
                      <a:r>
                        <a:rPr lang="en-NZ" sz="1600">
                          <a:effectLst/>
                        </a:rPr>
                        <a:t>International Leader Fellowships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r>
                        <a:rPr lang="en-NZ" sz="1600" dirty="0">
                          <a:effectLst/>
                        </a:rPr>
                        <a:t>Supports exceptional individuals from any country outside New Zealand to catalyse </a:t>
                      </a:r>
                      <a:r>
                        <a:rPr lang="en-GB" sz="1600" dirty="0">
                          <a:effectLst/>
                        </a:rPr>
                        <a:t>science and innovation capability and capacity </a:t>
                      </a:r>
                      <a:r>
                        <a:rPr lang="en-NZ" sz="1600" dirty="0">
                          <a:effectLst/>
                        </a:rPr>
                        <a:t>in New Zealand for a minimum of 4 weeks per year for up to 3 years</a:t>
                      </a: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r>
                        <a:rPr lang="en-NZ" sz="1600">
                          <a:effectLst/>
                        </a:rPr>
                        <a:t>1 to 3 years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r>
                        <a:rPr lang="en-NZ" sz="1600" u="sng" dirty="0">
                          <a:effectLst/>
                        </a:rPr>
                        <a:t>Per annum</a:t>
                      </a:r>
                      <a:r>
                        <a:rPr lang="en-NZ" sz="1600" dirty="0">
                          <a:effectLst/>
                        </a:rPr>
                        <a:t>:</a:t>
                      </a:r>
                      <a:br>
                        <a:rPr lang="en-NZ" sz="1600" dirty="0">
                          <a:effectLst/>
                        </a:rPr>
                      </a:br>
                      <a:r>
                        <a:rPr lang="en-NZ" sz="1600" dirty="0">
                          <a:effectLst/>
                        </a:rPr>
                        <a:t>$20,000 Stipend</a:t>
                      </a:r>
                    </a:p>
                    <a:p>
                      <a:r>
                        <a:rPr lang="en-NZ" sz="1600" dirty="0">
                          <a:effectLst/>
                        </a:rPr>
                        <a:t>$20,000 Research $10,000 Host admin</a:t>
                      </a:r>
                      <a:endParaRPr lang="en-NZ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>
                          <a:effectLst/>
                        </a:rPr>
                        <a:t>Up to 3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 </a:t>
                      </a:r>
                      <a:endParaRPr lang="en-NZ" sz="10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2527844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r>
                        <a:rPr lang="en-NZ" sz="1600">
                          <a:effectLst/>
                        </a:rPr>
                        <a:t>Julius von Haast Fellowship Award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r>
                        <a:rPr lang="en-NZ" sz="1600" dirty="0">
                          <a:effectLst/>
                        </a:rPr>
                        <a:t>Supports an internationally recognised researcher from Germany to undertake research in New Zealand for a minimum of 4 weeks per year</a:t>
                      </a: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r>
                        <a:rPr lang="en-NZ" sz="1600" dirty="0">
                          <a:effectLst/>
                        </a:rPr>
                        <a:t>3 years</a:t>
                      </a:r>
                      <a:endParaRPr lang="en-NZ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r>
                        <a:rPr lang="en-NZ" sz="1600" u="sng" dirty="0">
                          <a:effectLst/>
                        </a:rPr>
                        <a:t>Per annum</a:t>
                      </a:r>
                      <a:r>
                        <a:rPr lang="en-NZ" sz="1600" dirty="0">
                          <a:effectLst/>
                        </a:rPr>
                        <a:t>:</a:t>
                      </a:r>
                    </a:p>
                    <a:p>
                      <a:r>
                        <a:rPr lang="en-NZ" sz="1600" dirty="0">
                          <a:effectLst/>
                        </a:rPr>
                        <a:t>$20,000 Stipend</a:t>
                      </a:r>
                    </a:p>
                    <a:p>
                      <a:r>
                        <a:rPr lang="en-NZ" sz="1600" dirty="0">
                          <a:effectLst/>
                        </a:rPr>
                        <a:t>$20,000 Research </a:t>
                      </a:r>
                    </a:p>
                    <a:p>
                      <a:r>
                        <a:rPr lang="en-NZ" sz="1600" dirty="0">
                          <a:effectLst/>
                        </a:rPr>
                        <a:t>$10,000 Host admin</a:t>
                      </a:r>
                      <a:endParaRPr lang="en-NZ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>
                          <a:effectLst/>
                        </a:rPr>
                        <a:t>Up to 1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 </a:t>
                      </a:r>
                      <a:endParaRPr lang="en-NZ" sz="10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14276206"/>
                  </a:ext>
                </a:extLst>
              </a:tr>
              <a:tr h="990111"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 dirty="0">
                          <a:effectLst/>
                        </a:rPr>
                        <a:t>NZ-China Scientist Exchange Programme</a:t>
                      </a: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r>
                        <a:rPr lang="en-NZ" sz="1600" dirty="0">
                          <a:effectLst/>
                        </a:rPr>
                        <a:t>Supports the development of research linkages with China by enabling New Zealand researchers to visit Chinese research organisations</a:t>
                      </a:r>
                      <a:endParaRPr lang="en-NZ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r>
                        <a:rPr lang="en-NZ" sz="1600">
                          <a:effectLst/>
                        </a:rPr>
                        <a:t>4 weeks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r>
                        <a:rPr lang="en-NZ" sz="1600" dirty="0">
                          <a:effectLst/>
                        </a:rPr>
                        <a:t>Flights and daily living allowance</a:t>
                      </a:r>
                      <a:endParaRPr lang="en-NZ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>
                          <a:effectLst/>
                        </a:rPr>
                        <a:t>Up to 10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 </a:t>
                      </a:r>
                      <a:endParaRPr lang="en-NZ" sz="10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6559801"/>
                  </a:ext>
                </a:extLst>
              </a:tr>
              <a:tr h="945105">
                <a:tc>
                  <a:txBody>
                    <a:bodyPr/>
                    <a:lstStyle/>
                    <a:p>
                      <a:r>
                        <a:rPr lang="en-NZ" sz="1600">
                          <a:effectLst/>
                        </a:rPr>
                        <a:t>JSPS HOPE Meeting 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r>
                        <a:rPr lang="en-NZ" sz="1600" dirty="0">
                          <a:effectLst/>
                        </a:rPr>
                        <a:t>Supports excellent PhD students and/or young researchers to attend the HOPE meetings with Nobel Laureates in Japan</a:t>
                      </a: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r>
                        <a:rPr lang="en-NZ" sz="1600">
                          <a:effectLst/>
                        </a:rPr>
                        <a:t>5 days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r>
                        <a:rPr lang="en-NZ" sz="1600">
                          <a:effectLst/>
                        </a:rPr>
                        <a:t>Flights, accommodation, and meeting registration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>
                          <a:effectLst/>
                        </a:rPr>
                        <a:t>Up to 5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000">
                          <a:effectLst/>
                        </a:rPr>
                        <a:t> </a:t>
                      </a:r>
                      <a:endParaRPr lang="en-NZ" sz="10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172311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r>
                        <a:rPr lang="en-NZ" sz="1600">
                          <a:effectLst/>
                        </a:rPr>
                        <a:t>JSPS Postdoctoral Fellowship*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r>
                        <a:rPr lang="en-NZ" sz="1600">
                          <a:effectLst/>
                        </a:rPr>
                        <a:t>Supports young and excellent New Zealand postdoctoral researchers doing research in Japan</a:t>
                      </a:r>
                    </a:p>
                    <a:p>
                      <a:r>
                        <a:rPr lang="en-NZ" sz="1600">
                          <a:effectLst/>
                        </a:rPr>
                        <a:t> 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r>
                        <a:rPr lang="en-NZ" sz="1600">
                          <a:effectLst/>
                        </a:rPr>
                        <a:t>12 – 24 months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60" marR="62960" marT="0" marB="0"/>
                </a:tc>
                <a:tc>
                  <a:txBody>
                    <a:bodyPr/>
                    <a:lstStyle/>
                    <a:p>
                      <a:r>
                        <a:rPr lang="en-NZ" sz="1600">
                          <a:effectLst/>
                        </a:rPr>
                        <a:t>Flights, insurance and living allowance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60" marR="6296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effectLst/>
                        </a:rPr>
                        <a:t>Up to 5</a:t>
                      </a:r>
                      <a:endParaRPr lang="en-NZ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60" marR="62960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503688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67544" y="58614"/>
            <a:ext cx="7344816" cy="11381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NZ" dirty="0"/>
              <a:t>Catalyst: Leaders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352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0"/>
            <a:ext cx="8820472" cy="6892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  <a:spcAft>
                <a:spcPts val="0"/>
              </a:spcAft>
            </a:pPr>
            <a:r>
              <a:rPr lang="en-NZ" sz="32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New Zealand-China Scientist Exchange Programme 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NZ" b="1" dirty="0"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Objective</a:t>
            </a:r>
          </a:p>
          <a:p>
            <a:pPr>
              <a:spcBef>
                <a:spcPts val="285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Encourage and facilitate greater understanding and development of research linkages between the two countries in jointly agreed priority research fields for collaboration</a:t>
            </a:r>
            <a:r>
              <a:rPr lang="en-NZ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NZ" b="1" dirty="0"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Activity Description</a:t>
            </a:r>
          </a:p>
          <a:p>
            <a:pPr>
              <a:spcBef>
                <a:spcPts val="285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Enable </a:t>
            </a:r>
            <a:r>
              <a:rPr lang="en-GB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up to 10</a:t>
            </a:r>
            <a:r>
              <a:rPr lang="en-GB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excellent New Zealand researchers to travel to mainland China </a:t>
            </a: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collaborate with researchers in mainland Chinese institutes for a</a:t>
            </a:r>
            <a:r>
              <a:rPr lang="en-US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four-week period </a:t>
            </a: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(2-6 weeks)</a:t>
            </a:r>
            <a:endParaRPr lang="en-NZ" dirty="0">
              <a:solidFill>
                <a:srgbClr val="00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85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Researchers can visit more than one Chinese research institute as part of the exchange. </a:t>
            </a:r>
          </a:p>
          <a:p>
            <a:pPr>
              <a:spcBef>
                <a:spcPts val="285"/>
              </a:spcBef>
              <a:spcAft>
                <a:spcPts val="0"/>
              </a:spcAft>
            </a:pPr>
            <a:endParaRPr lang="en-US" b="1" dirty="0">
              <a:solidFill>
                <a:srgbClr val="00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85"/>
              </a:spcBef>
              <a:spcAft>
                <a:spcPts val="0"/>
              </a:spcAft>
            </a:pPr>
            <a:r>
              <a:rPr lang="en-NZ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Beijing Orientation</a:t>
            </a:r>
          </a:p>
          <a:p>
            <a:pPr>
              <a:lnSpc>
                <a:spcPct val="115000"/>
              </a:lnSpc>
              <a:spcBef>
                <a:spcPts val="285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Exchange is expected to start with orientation ceremony in Beijing on 18 October (unless otherwise approved by the Society and CSTEC)</a:t>
            </a:r>
            <a:endParaRPr lang="en-NZ" dirty="0">
              <a:solidFill>
                <a:srgbClr val="00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NZ" b="1" dirty="0"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Funding</a:t>
            </a:r>
          </a:p>
          <a:p>
            <a:pPr>
              <a:spcBef>
                <a:spcPts val="285"/>
              </a:spcBef>
              <a:spcAft>
                <a:spcPts val="0"/>
              </a:spcAft>
            </a:pPr>
            <a:r>
              <a:rPr lang="en-NZ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Travel, accommodation and daily allowance (no funds for research costs).</a:t>
            </a:r>
          </a:p>
          <a:p>
            <a:pPr fontAlgn="auto">
              <a:spcBef>
                <a:spcPts val="285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Traveler is responsible for their own visa application, travel and medical insurance</a:t>
            </a:r>
            <a:endParaRPr lang="en-NZ" dirty="0">
              <a:solidFill>
                <a:srgbClr val="00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NZ" b="1" dirty="0"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Fields of Research</a:t>
            </a:r>
          </a:p>
          <a:p>
            <a:pPr>
              <a:spcBef>
                <a:spcPts val="285"/>
              </a:spcBef>
              <a:spcAft>
                <a:spcPts val="0"/>
              </a:spcAft>
            </a:pPr>
            <a:r>
              <a:rPr lang="en-NZ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Preference will be given to those applications under the listed priority research fields: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dirty="0">
                <a:latin typeface="Calibri Light" panose="020F0302020204030204" pitchFamily="34" charset="0"/>
                <a:ea typeface="Times New Roman" panose="02020603050405020304" pitchFamily="18" charset="0"/>
              </a:rPr>
              <a:t>Water Research</a:t>
            </a:r>
            <a:endParaRPr lang="en-NZ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dirty="0">
                <a:latin typeface="Calibri Light" panose="020F0302020204030204" pitchFamily="34" charset="0"/>
                <a:ea typeface="Times New Roman" panose="02020603050405020304" pitchFamily="18" charset="0"/>
              </a:rPr>
              <a:t>Food Safety and Security</a:t>
            </a:r>
            <a:endParaRPr lang="en-NZ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dirty="0">
                <a:latin typeface="Calibri Light" panose="020F0302020204030204" pitchFamily="34" charset="0"/>
                <a:ea typeface="Times New Roman" panose="02020603050405020304" pitchFamily="18" charset="0"/>
              </a:rPr>
              <a:t>Non-communicable disease.</a:t>
            </a:r>
            <a:endParaRPr lang="en-NZ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766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1"/>
          <p:cNvSpPr>
            <a:spLocks noChangeArrowheads="1"/>
          </p:cNvSpPr>
          <p:nvPr/>
        </p:nvSpPr>
        <p:spPr bwMode="auto">
          <a:xfrm>
            <a:off x="467544" y="843707"/>
            <a:ext cx="8064896" cy="577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0791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Background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MS Mincho" pitchFamily="49" charset="-128"/>
                <a:cs typeface="Calibri Light" panose="020F0302020204030204" pitchFamily="34" charset="0"/>
              </a:rPr>
              <a:t>The Programme enables a Fellow to catalyse science and innovation capability and capacity development in New Zealand for a minimum of four weeks per year for up to three years.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>
              <a:ln>
                <a:noFill/>
              </a:ln>
              <a:solidFill>
                <a:srgbClr val="5C839B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O</a:t>
            </a:r>
            <a:r>
              <a:rPr kumimoji="0" lang="en-GB" sz="2000" b="0" i="0" u="none" strike="noStrike" cap="none" normalizeH="0" baseline="0" dirty="0" bmk="">
                <a:ln>
                  <a:noFill/>
                </a:ln>
                <a:effectLst/>
                <a:cs typeface="Arial" pitchFamily="34" charset="0"/>
              </a:rPr>
              <a:t>bjective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MS Mincho" pitchFamily="49" charset="-128"/>
                <a:cs typeface="Calibri" pitchFamily="34" charset="0"/>
              </a:rPr>
              <a:t> </a:t>
            </a:r>
            <a:r>
              <a:rPr lang="en-GB" dirty="0" bmk="">
                <a:solidFill>
                  <a:srgbClr val="000000"/>
                </a:solidFill>
                <a:latin typeface="Calibri Light" panose="020F0302020204030204" pitchFamily="34" charset="0"/>
                <a:ea typeface="MS Mincho" pitchFamily="49" charset="-128"/>
                <a:cs typeface="Calibri Light" panose="020F0302020204030204" pitchFamily="34" charset="0"/>
              </a:rPr>
              <a:t>To support the attraction by New Zealand Research Organisations (the Hosts) of international fellows who can have a catalytic impact on New Zealand science capabilities and promote the importance of international cooperation in </a:t>
            </a:r>
            <a:r>
              <a:rPr kumimoji="0" lang="en-GB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MS Mincho" pitchFamily="49" charset="-128"/>
                <a:cs typeface="Calibri" pitchFamily="34" charset="0"/>
              </a:rPr>
              <a:t>science.</a:t>
            </a:r>
            <a:endParaRPr kumimoji="0" lang="en-GB" b="0" i="0" u="none" strike="noStrike" cap="none" normalizeH="0" baseline="0" dirty="0" bmk="">
              <a:ln>
                <a:noFill/>
              </a:ln>
              <a:solidFill>
                <a:srgbClr val="5C839B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bmk="">
              <a:ln>
                <a:noFill/>
              </a:ln>
              <a:solidFill>
                <a:srgbClr val="5C839B"/>
              </a:solidFill>
              <a:effectLst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2000" b="0" i="0" u="none" strike="noStrike" cap="none" normalizeH="0" baseline="0" dirty="0" bmk="">
                <a:ln>
                  <a:noFill/>
                </a:ln>
                <a:effectLst/>
                <a:cs typeface="Arial" pitchFamily="34" charset="0"/>
              </a:rPr>
              <a:t>International Partner and  </a:t>
            </a:r>
            <a:r>
              <a:rPr lang="en-GB" sz="2000" dirty="0" bmk="">
                <a:cs typeface="Arial" pitchFamily="34" charset="0"/>
              </a:rPr>
              <a:t>Field of Research</a:t>
            </a:r>
            <a:r>
              <a:rPr lang="en-GB" sz="2000" dirty="0"/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dirty="0"/>
              <a:t> </a:t>
            </a:r>
            <a:r>
              <a:rPr lang="en-GB" dirty="0" bmk="">
                <a:solidFill>
                  <a:srgbClr val="000000"/>
                </a:solidFill>
                <a:latin typeface="Calibri Light" panose="020F0302020204030204" pitchFamily="34" charset="0"/>
                <a:ea typeface="MS Mincho" pitchFamily="49" charset="-128"/>
                <a:cs typeface="Calibri Light" panose="020F0302020204030204" pitchFamily="34" charset="0"/>
              </a:rPr>
              <a:t>open to researchers from all countries and </a:t>
            </a:r>
            <a:r>
              <a:rPr lang="en-NZ" dirty="0" bmk="">
                <a:solidFill>
                  <a:srgbClr val="000000"/>
                </a:solidFill>
                <a:latin typeface="Calibri Light" panose="020F0302020204030204" pitchFamily="34" charset="0"/>
                <a:ea typeface="MS Mincho" pitchFamily="49" charset="-128"/>
                <a:cs typeface="Calibri Light" panose="020F0302020204030204" pitchFamily="34" charset="0"/>
              </a:rPr>
              <a:t>all fields of research, science and technology.</a:t>
            </a:r>
          </a:p>
          <a:p>
            <a:endParaRPr lang="en-GB" b="1" dirty="0"/>
          </a:p>
          <a:p>
            <a:r>
              <a:rPr lang="en-GB" sz="2000" dirty="0" bmk="">
                <a:cs typeface="Arial" pitchFamily="34" charset="0"/>
              </a:rPr>
              <a:t>Funding (per annum for up to three years)</a:t>
            </a:r>
          </a:p>
          <a:p>
            <a:pPr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dirty="0" bmk="">
                <a:solidFill>
                  <a:srgbClr val="000000"/>
                </a:solidFill>
                <a:latin typeface="Calibri Light" panose="020F0302020204030204" pitchFamily="34" charset="0"/>
                <a:ea typeface="MS Mincho" pitchFamily="49" charset="-128"/>
                <a:cs typeface="Calibri Light" panose="020F0302020204030204" pitchFamily="34" charset="0"/>
              </a:rPr>
              <a:t>NZ$20,000 maximum stipend paid to the Leader via the New Zealand Host;</a:t>
            </a:r>
          </a:p>
          <a:p>
            <a:pPr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dirty="0" bmk="">
                <a:solidFill>
                  <a:srgbClr val="000000"/>
                </a:solidFill>
                <a:latin typeface="Calibri Light" panose="020F0302020204030204" pitchFamily="34" charset="0"/>
                <a:ea typeface="MS Mincho" pitchFamily="49" charset="-128"/>
                <a:cs typeface="Calibri Light" panose="020F0302020204030204" pitchFamily="34" charset="0"/>
              </a:rPr>
              <a:t>NZ$20,000 maximum research and travel allowance</a:t>
            </a:r>
            <a:r>
              <a:rPr lang="en-GB" baseline="30000" dirty="0" bmk="">
                <a:solidFill>
                  <a:srgbClr val="000000"/>
                </a:solidFill>
                <a:latin typeface="Calibri Light" panose="020F0302020204030204" pitchFamily="34" charset="0"/>
                <a:ea typeface="MS Mincho" pitchFamily="49" charset="-128"/>
                <a:cs typeface="Calibri Light" panose="020F0302020204030204" pitchFamily="34" charset="0"/>
              </a:rPr>
              <a:t>*</a:t>
            </a:r>
            <a:r>
              <a:rPr lang="en-GB" dirty="0" bmk="">
                <a:solidFill>
                  <a:srgbClr val="000000"/>
                </a:solidFill>
                <a:latin typeface="Calibri Light" panose="020F0302020204030204" pitchFamily="34" charset="0"/>
                <a:ea typeface="MS Mincho" pitchFamily="49" charset="-128"/>
                <a:cs typeface="Calibri Light" panose="020F0302020204030204" pitchFamily="34" charset="0"/>
              </a:rPr>
              <a:t> paid to the Host; and;</a:t>
            </a:r>
          </a:p>
          <a:p>
            <a:pPr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dirty="0" bmk="">
                <a:solidFill>
                  <a:srgbClr val="000000"/>
                </a:solidFill>
                <a:latin typeface="Calibri Light" panose="020F0302020204030204" pitchFamily="34" charset="0"/>
                <a:ea typeface="MS Mincho" pitchFamily="49" charset="-128"/>
                <a:cs typeface="Calibri Light" panose="020F0302020204030204" pitchFamily="34" charset="0"/>
              </a:rPr>
              <a:t>NZ$10,000 maximum host institution administration allowance paid to the Host.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aseline="30000" dirty="0" bmk="">
                <a:solidFill>
                  <a:srgbClr val="000000"/>
                </a:solidFill>
                <a:latin typeface="Calibri Light" panose="020F0302020204030204" pitchFamily="34" charset="0"/>
                <a:ea typeface="MS Mincho" pitchFamily="49" charset="-128"/>
                <a:cs typeface="Calibri Light" panose="020F0302020204030204" pitchFamily="34" charset="0"/>
              </a:rPr>
              <a:t>* </a:t>
            </a:r>
            <a:r>
              <a:rPr kumimoji="0" lang="en-GB" b="0" i="1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Travel allowance for International leader travelling to, and around, New Zealand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7344816" cy="1138138"/>
          </a:xfrm>
        </p:spPr>
        <p:txBody>
          <a:bodyPr>
            <a:normAutofit fontScale="90000"/>
          </a:bodyPr>
          <a:lstStyle/>
          <a:p>
            <a:r>
              <a:rPr lang="en-NZ" sz="3600" dirty="0"/>
              <a:t>International Leader Fellowship</a:t>
            </a:r>
            <a:br>
              <a:rPr lang="en-GB" sz="3600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100392" y="5661248"/>
            <a:ext cx="100811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Catalyst Fund - </a:t>
            </a:r>
            <a:r>
              <a:rPr lang="en-GB" dirty="0"/>
              <a:t>advancing global science partnerships for New Zealand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7560840" cy="2160240"/>
          </a:xfrm>
        </p:spPr>
        <p:txBody>
          <a:bodyPr>
            <a:normAutofit/>
          </a:bodyPr>
          <a:lstStyle/>
          <a:p>
            <a:r>
              <a:rPr lang="en-NZ" sz="2400" dirty="0"/>
              <a:t>How to apply:</a:t>
            </a:r>
          </a:p>
          <a:p>
            <a:pPr>
              <a:buFont typeface="Wingdings" pitchFamily="2" charset="2"/>
              <a:buChar char="§"/>
            </a:pPr>
            <a:r>
              <a:rPr lang="en-NZ" sz="2000" dirty="0"/>
              <a:t> Applications must be submitted through Catalyst Fund Application Portal</a:t>
            </a:r>
          </a:p>
          <a:p>
            <a:pPr>
              <a:buFont typeface="Wingdings" pitchFamily="2" charset="2"/>
              <a:buChar char="§"/>
            </a:pPr>
            <a:r>
              <a:rPr lang="en-NZ" sz="2000" dirty="0"/>
              <a:t> Contact your Research Office for log-in details</a:t>
            </a:r>
          </a:p>
          <a:p>
            <a:pPr>
              <a:buFont typeface="Wingdings" pitchFamily="2" charset="2"/>
              <a:buChar char="§"/>
            </a:pPr>
            <a:r>
              <a:rPr lang="en-NZ" sz="2000" dirty="0"/>
              <a:t> Current open call (January) closes on Thursday 20 April, 2020</a:t>
            </a:r>
          </a:p>
          <a:p>
            <a:endParaRPr lang="en-NZ" sz="2000" dirty="0"/>
          </a:p>
          <a:p>
            <a:pPr>
              <a:buFont typeface="Wingdings" pitchFamily="2" charset="2"/>
              <a:buChar char="§"/>
            </a:pPr>
            <a:endParaRPr lang="en-GB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46960"/>
            <a:ext cx="2922755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087" y="548680"/>
            <a:ext cx="7344816" cy="1138138"/>
          </a:xfrm>
        </p:spPr>
        <p:txBody>
          <a:bodyPr>
            <a:normAutofit fontScale="90000"/>
          </a:bodyPr>
          <a:lstStyle/>
          <a:p>
            <a:r>
              <a:rPr lang="en-NZ" sz="3600" dirty="0"/>
              <a:t>Expression of Interest for Catalyst Reviewers:</a:t>
            </a:r>
            <a:br>
              <a:rPr lang="en-NZ" sz="3600" dirty="0"/>
            </a:br>
            <a:endParaRPr lang="en-NZ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892087" y="2132856"/>
            <a:ext cx="7056784" cy="3124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NZ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be considered for January Call, EOIs must be received 3 weeks before call closing 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N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defRPr/>
            </a:pPr>
            <a:r>
              <a:rPr lang="en-NZ" sz="2000" dirty="0">
                <a:hlinkClick r:id="rId2"/>
              </a:rPr>
              <a:t>https://royalsociety.org.nz/what-we-do/funds-and-opportunities/catalyst-fund/reviewing-proposals/</a:t>
            </a:r>
            <a:endParaRPr lang="en-NZ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N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N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46960"/>
            <a:ext cx="2922755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776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344816" cy="1138138"/>
          </a:xfrm>
        </p:spPr>
        <p:txBody>
          <a:bodyPr>
            <a:normAutofit/>
          </a:bodyPr>
          <a:lstStyle/>
          <a:p>
            <a:r>
              <a:rPr lang="en-NZ" dirty="0"/>
              <a:t>For more information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052736"/>
            <a:ext cx="8064896" cy="5661248"/>
          </a:xfrm>
        </p:spPr>
        <p:txBody>
          <a:bodyPr>
            <a:normAutofit/>
          </a:bodyPr>
          <a:lstStyle/>
          <a:p>
            <a:r>
              <a:rPr lang="en-GB" sz="2400" b="1" dirty="0" err="1"/>
              <a:t>Troels</a:t>
            </a:r>
            <a:r>
              <a:rPr lang="en-GB" sz="2400" b="1" dirty="0"/>
              <a:t> Petersen</a:t>
            </a:r>
          </a:p>
          <a:p>
            <a:r>
              <a:rPr lang="en-NZ" sz="2400" i="1" dirty="0"/>
              <a:t>Programme Manager - Research Fellowships &amp; International</a:t>
            </a:r>
            <a:endParaRPr lang="en-GB" sz="2400" dirty="0"/>
          </a:p>
          <a:p>
            <a:r>
              <a:rPr lang="en-GB" sz="2400" dirty="0"/>
              <a:t>(04) 470 5764</a:t>
            </a:r>
          </a:p>
          <a:p>
            <a:endParaRPr lang="en-NZ" sz="2400" dirty="0"/>
          </a:p>
          <a:p>
            <a:endParaRPr lang="en-NZ" sz="2400" dirty="0"/>
          </a:p>
          <a:p>
            <a:r>
              <a:rPr lang="en-NZ" sz="2400" b="1" dirty="0"/>
              <a:t>Catalyst Fund (RSNZ)</a:t>
            </a:r>
          </a:p>
          <a:p>
            <a:r>
              <a:rPr lang="en-NZ" sz="2400" dirty="0"/>
              <a:t>Email:</a:t>
            </a:r>
            <a:r>
              <a:rPr lang="en-GB" sz="2400" dirty="0">
                <a:hlinkClick r:id="rId3"/>
              </a:rPr>
              <a:t>International.Applications@royalsociety.org.nz</a:t>
            </a:r>
            <a:endParaRPr lang="en-GB" sz="2400" dirty="0"/>
          </a:p>
          <a:p>
            <a:endParaRPr lang="en-NZ" sz="2400" dirty="0"/>
          </a:p>
          <a:p>
            <a:r>
              <a:rPr lang="en-NZ" sz="2400" dirty="0"/>
              <a:t>Website: </a:t>
            </a:r>
          </a:p>
          <a:p>
            <a:r>
              <a:rPr lang="en-NZ" sz="2400" dirty="0">
                <a:hlinkClick r:id="rId4"/>
              </a:rPr>
              <a:t>https://royalsociety.org.nz/what-we-do/funds-and-opportunities/catalyst-fund/</a:t>
            </a:r>
            <a:endParaRPr lang="en-NZ" sz="2400" dirty="0">
              <a:hlinkClick r:id="rId5"/>
            </a:endParaRP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NZ" dirty="0"/>
          </a:p>
          <a:p>
            <a:endParaRPr lang="en-GB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17232"/>
            <a:ext cx="2922755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46960"/>
            <a:ext cx="2922755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4" descr="Graphical user interface, text">
            <a:extLst>
              <a:ext uri="{FF2B5EF4-FFF2-40B4-BE49-F238E27FC236}">
                <a16:creationId xmlns:a16="http://schemas.microsoft.com/office/drawing/2014/main" id="{2D3CCA60-3A66-6B21-B769-BE205889D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80" y="260653"/>
            <a:ext cx="3000375" cy="9681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BD13EB-6F84-10C7-5F06-4BCE05AB219B}"/>
              </a:ext>
            </a:extLst>
          </p:cNvPr>
          <p:cNvSpPr txBox="1"/>
          <p:nvPr/>
        </p:nvSpPr>
        <p:spPr>
          <a:xfrm>
            <a:off x="230302" y="1545644"/>
            <a:ext cx="8683395" cy="4852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6029" lvl="1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2400" dirty="0">
                <a:latin typeface="Calibri" panose="020F0502020204030204" pitchFamily="34" charset="0"/>
              </a:rPr>
              <a:t>Established in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1989</a:t>
            </a:r>
          </a:p>
          <a:p>
            <a:pPr marL="606029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606029" lvl="1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2400" dirty="0">
                <a:latin typeface="Calibri" panose="020F0502020204030204" pitchFamily="34" charset="0"/>
              </a:rPr>
              <a:t>Supported by: </a:t>
            </a:r>
          </a:p>
          <a:p>
            <a:pPr marL="606029" lvl="2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2000" dirty="0">
                <a:latin typeface="Calibri" panose="020F0502020204030204" pitchFamily="34" charset="0"/>
              </a:rPr>
              <a:t>Australia, Canada, France, Germany, India, Israel, Italy, Japan, Republic of Korea, Norway, New Zealand, Singapore, Switzerland, United Kingdom, United States of America, South Africa, European Commission</a:t>
            </a:r>
          </a:p>
          <a:p>
            <a:pPr marL="606029" lvl="1" indent="0">
              <a:spcBef>
                <a:spcPts val="0"/>
              </a:spcBef>
              <a:spcAft>
                <a:spcPts val="450"/>
              </a:spcAft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606029" lvl="1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de-DE" sz="2400" dirty="0">
                <a:latin typeface="Calibri" panose="020F0502020204030204" pitchFamily="34" charset="0"/>
                <a:cs typeface="Arial" panose="020B0604020202020204" pitchFamily="34" charset="0"/>
              </a:rPr>
              <a:t>Headquarters in Strasbourg, France (</a:t>
            </a:r>
            <a:r>
              <a:rPr lang="de-DE" sz="2400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  <a:hlinkClick r:id="rId5"/>
              </a:rPr>
              <a:t>www.hfsp.org</a:t>
            </a:r>
            <a:r>
              <a:rPr lang="de-DE" sz="2400" dirty="0">
                <a:latin typeface="Calibri" panose="020F0502020204030204" pitchFamily="34" charset="0"/>
                <a:cs typeface="Arial" panose="020B0604020202020204" pitchFamily="34" charset="0"/>
              </a:rPr>
              <a:t>) </a:t>
            </a:r>
          </a:p>
          <a:p>
            <a:pPr marL="606029" lvl="1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de-DE" sz="2400" dirty="0">
                <a:latin typeface="Calibri" panose="020F0502020204030204" pitchFamily="34" charset="0"/>
                <a:cs typeface="Arial" panose="020B0604020202020204" pitchFamily="34" charset="0"/>
              </a:rPr>
              <a:t>Annual budget: ~ USD 60M = NZD 81M</a:t>
            </a:r>
          </a:p>
          <a:p>
            <a:pPr marL="606029" lvl="1" indent="0">
              <a:spcBef>
                <a:spcPts val="0"/>
              </a:spcBef>
              <a:spcAft>
                <a:spcPts val="450"/>
              </a:spcAft>
              <a:buNone/>
            </a:pPr>
            <a:endParaRPr lang="de-DE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606029" lvl="1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de-DE" sz="2400" dirty="0">
                <a:latin typeface="Calibri" panose="020F0502020204030204" pitchFamily="34" charset="0"/>
                <a:cs typeface="Arial" panose="020B0604020202020204" pitchFamily="34" charset="0"/>
              </a:rPr>
              <a:t>New Zealand Membership administered by Royal Society Te Ap</a:t>
            </a:r>
            <a:r>
              <a:rPr lang="en-N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ārangi</a:t>
            </a:r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 on behalf of MBIE</a:t>
            </a:r>
            <a:endParaRPr lang="en-US" sz="24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52AAF9-9B93-5EC3-43B2-CC25A70E2E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1116778"/>
            <a:ext cx="7356986" cy="42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15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46960"/>
            <a:ext cx="2922755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4" descr="Graphical user interface, text">
            <a:extLst>
              <a:ext uri="{FF2B5EF4-FFF2-40B4-BE49-F238E27FC236}">
                <a16:creationId xmlns:a16="http://schemas.microsoft.com/office/drawing/2014/main" id="{2D3CCA60-3A66-6B21-B769-BE205889D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80" y="260653"/>
            <a:ext cx="3000375" cy="9681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77BA6D-AEB2-3E4E-9386-73A03CA63E3D}"/>
              </a:ext>
            </a:extLst>
          </p:cNvPr>
          <p:cNvSpPr txBox="1"/>
          <p:nvPr/>
        </p:nvSpPr>
        <p:spPr>
          <a:xfrm>
            <a:off x="467544" y="1484784"/>
            <a:ext cx="8352928" cy="4234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8435" indent="-202406">
              <a:spcBef>
                <a:spcPts val="0"/>
              </a:spcBef>
              <a:spcAft>
                <a:spcPts val="450"/>
              </a:spcAft>
            </a:pPr>
            <a:r>
              <a:rPr lang="en-AU" sz="24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HFSPO promotes and funds basic research</a:t>
            </a:r>
          </a:p>
          <a:p>
            <a:pPr marL="891779" lvl="1" indent="-28575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innovative, cutting edge research to extend the frontiers of life sciences </a:t>
            </a:r>
          </a:p>
          <a:p>
            <a:pPr marL="891779" lvl="1" indent="-28575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focused on the elucidation of the sophisticated and complex mechanisms of living organisms  </a:t>
            </a:r>
          </a:p>
          <a:p>
            <a:pPr marL="808435" indent="-202406">
              <a:spcBef>
                <a:spcPts val="0"/>
              </a:spcBef>
              <a:spcAft>
                <a:spcPts val="450"/>
              </a:spcAft>
            </a:pPr>
            <a:endParaRPr lang="en-AU" sz="2400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  <a:p>
            <a:pPr marL="808435" indent="-202406">
              <a:spcBef>
                <a:spcPts val="0"/>
              </a:spcBef>
              <a:spcAft>
                <a:spcPts val="450"/>
              </a:spcAft>
            </a:pPr>
            <a:r>
              <a:rPr lang="en-AU" sz="24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HFSPO attaches the highest importance to </a:t>
            </a:r>
          </a:p>
          <a:p>
            <a:pPr marL="891779" lvl="1" indent="-28575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scientific merit </a:t>
            </a:r>
          </a:p>
          <a:p>
            <a:pPr marL="891779" lvl="1" indent="-28575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internationality (especially </a:t>
            </a:r>
            <a:r>
              <a:rPr lang="en-AU" sz="2400" dirty="0" err="1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intercontinentality</a:t>
            </a: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) and </a:t>
            </a:r>
          </a:p>
          <a:p>
            <a:pPr marL="891779" lvl="1" indent="-28575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interdisciplinarity</a:t>
            </a:r>
          </a:p>
        </p:txBody>
      </p:sp>
    </p:spTree>
    <p:extLst>
      <p:ext uri="{BB962C8B-B14F-4D97-AF65-F5344CB8AC3E}">
        <p14:creationId xmlns:p14="http://schemas.microsoft.com/office/powerpoint/2010/main" val="4207118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0" imgH="0" progId="">
                  <p:embed/>
                </p:oleObj>
              </mc:Choice>
              <mc:Fallback>
                <p:oleObj name="Acrobat Document" r:id="rId3" imgW="0" imgH="0" progId="">
                  <p:embed/>
                  <p:pic>
                    <p:nvPicPr>
                      <p:cNvPr id="0" name="AutoShape 2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0" name="Object 4"/>
          <p:cNvGraphicFramePr>
            <a:graphicFrameLocks noChangeAspect="1"/>
          </p:cNvGraphicFramePr>
          <p:nvPr/>
        </p:nvGraphicFramePr>
        <p:xfrm>
          <a:off x="0" y="278473"/>
          <a:ext cx="9144000" cy="6462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8019048" imgH="5668166" progId="">
                  <p:embed/>
                </p:oleObj>
              </mc:Choice>
              <mc:Fallback>
                <p:oleObj name="Acrobat Document" r:id="rId4" imgW="8019048" imgH="5668166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8473"/>
                        <a:ext cx="9144000" cy="64628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46960"/>
            <a:ext cx="2922755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4" descr="Graphical user interface, text">
            <a:extLst>
              <a:ext uri="{FF2B5EF4-FFF2-40B4-BE49-F238E27FC236}">
                <a16:creationId xmlns:a16="http://schemas.microsoft.com/office/drawing/2014/main" id="{2D3CCA60-3A66-6B21-B769-BE205889D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80" y="260653"/>
            <a:ext cx="3000375" cy="968121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74C137A-AD43-DF16-5C0C-3E9C65059081}"/>
              </a:ext>
            </a:extLst>
          </p:cNvPr>
          <p:cNvSpPr txBox="1">
            <a:spLocks/>
          </p:cNvSpPr>
          <p:nvPr/>
        </p:nvSpPr>
        <p:spPr>
          <a:xfrm>
            <a:off x="467544" y="1228774"/>
            <a:ext cx="8446290" cy="3444482"/>
          </a:xfrm>
          <a:prstGeom prst="rect">
            <a:avLst/>
          </a:prstGeom>
        </p:spPr>
        <p:txBody>
          <a:bodyPr vert="horz" lIns="68316" tIns="34158" rIns="68316" bIns="34158" rtlCol="0">
            <a:normAutofit fontScale="25000" lnSpcReduction="20000"/>
          </a:bodyPr>
          <a:lstStyle>
            <a:lvl1pPr marL="0" indent="0" algn="l" defTabSz="612099" rtl="0" eaLnBrk="1" latinLnBrk="0" hangingPunct="1">
              <a:lnSpc>
                <a:spcPts val="1940"/>
              </a:lnSpc>
              <a:spcBef>
                <a:spcPct val="2000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12099" rtl="0" eaLnBrk="1" latinLnBrk="0" hangingPunct="1">
              <a:spcBef>
                <a:spcPct val="2000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414000" indent="-306000" algn="l" defTabSz="612099" rtl="0" eaLnBrk="1" latinLnBrk="0" hangingPunct="1">
              <a:spcBef>
                <a:spcPct val="20000"/>
              </a:spcBef>
              <a:buFont typeface="Arial"/>
              <a:buChar char="•"/>
              <a:defRPr sz="1700" kern="1200" baseline="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2142348" indent="-306050" algn="l" defTabSz="612099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4447" indent="-306050" algn="l" defTabSz="612099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66546" indent="-306050" algn="l" defTabSz="612099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78646" indent="-306050" algn="l" defTabSz="612099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745" indent="-306050" algn="l" defTabSz="612099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2845" indent="-306050" algn="l" defTabSz="612099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Bef>
                <a:spcPts val="0"/>
              </a:spcBef>
            </a:pPr>
            <a:endParaRPr lang="en-NZ" sz="1340" i="1" dirty="0"/>
          </a:p>
          <a:p>
            <a:r>
              <a:rPr lang="en-NZ" sz="9600" b="1" dirty="0"/>
              <a:t>Types of awards</a:t>
            </a:r>
          </a:p>
          <a:p>
            <a:pPr marL="390513" lvl="2" indent="-159470">
              <a:buFont typeface="Wingdings" panose="05000000000000000000" pitchFamily="2" charset="2"/>
              <a:buChar char="§"/>
            </a:pPr>
            <a:r>
              <a:rPr lang="en-US" sz="8000" dirty="0">
                <a:latin typeface="+mn-lt"/>
              </a:rPr>
              <a:t>Research Grants (Program and Emerging Investigator Grants)</a:t>
            </a:r>
          </a:p>
          <a:p>
            <a:pPr marL="390513" lvl="2" indent="-159470">
              <a:buFont typeface="Wingdings" panose="05000000000000000000" pitchFamily="2" charset="2"/>
              <a:buChar char="§"/>
            </a:pPr>
            <a:r>
              <a:rPr lang="en-NZ" sz="8000" dirty="0">
                <a:latin typeface="+mn-lt"/>
              </a:rPr>
              <a:t>Postdoctoral Fellowships</a:t>
            </a:r>
          </a:p>
          <a:p>
            <a:pPr marL="1686774" lvl="3" indent="-159470">
              <a:buFont typeface="Wingdings" panose="05000000000000000000" pitchFamily="2" charset="2"/>
              <a:buChar char="§"/>
            </a:pPr>
            <a:r>
              <a:rPr lang="en-NZ" sz="8000" dirty="0"/>
              <a:t>Long-Term Fellowships - postdocs in the life sciences </a:t>
            </a:r>
          </a:p>
          <a:p>
            <a:pPr marL="1686774" lvl="3" indent="-159470">
              <a:buFont typeface="Wingdings" panose="05000000000000000000" pitchFamily="2" charset="2"/>
              <a:buChar char="§"/>
            </a:pPr>
            <a:r>
              <a:rPr lang="en-NZ" sz="8000" dirty="0"/>
              <a:t>Cross-Disciplinary Fellowships - postdocs from non-biological sciences</a:t>
            </a:r>
          </a:p>
          <a:p>
            <a:pPr marL="1686774" lvl="3" indent="-159470">
              <a:buFont typeface="Wingdings" panose="05000000000000000000" pitchFamily="2" charset="2"/>
              <a:buChar char="§"/>
            </a:pPr>
            <a:endParaRPr lang="en-US" sz="9600" dirty="0"/>
          </a:p>
          <a:p>
            <a:r>
              <a:rPr lang="en-NZ" sz="9600" b="1" dirty="0"/>
              <a:t>Value and duration of awards</a:t>
            </a:r>
          </a:p>
          <a:p>
            <a:pPr marL="390513" lvl="2" indent="-159470">
              <a:buFont typeface="Wingdings" panose="05000000000000000000" pitchFamily="2" charset="2"/>
              <a:buChar char="§"/>
            </a:pPr>
            <a:r>
              <a:rPr lang="en-US" sz="8000" dirty="0">
                <a:latin typeface="+mn-lt"/>
              </a:rPr>
              <a:t>Research Grants – Maximum US$ 450,000 per annum for 3 years</a:t>
            </a:r>
            <a:endParaRPr lang="en-NZ" sz="8000" dirty="0">
              <a:latin typeface="+mn-lt"/>
            </a:endParaRPr>
          </a:p>
          <a:p>
            <a:pPr marL="390513" lvl="2" indent="-159470">
              <a:buFont typeface="Wingdings" panose="05000000000000000000" pitchFamily="2" charset="2"/>
              <a:buChar char="§"/>
            </a:pPr>
            <a:r>
              <a:rPr lang="en-US" sz="8000" dirty="0">
                <a:latin typeface="+mn-lt"/>
              </a:rPr>
              <a:t>Fellowships  - living allowance as well as a research and travel allowance, 3 years </a:t>
            </a:r>
          </a:p>
          <a:p>
            <a:pPr marL="159470" indent="-159470">
              <a:buFont typeface="Wingdings" panose="05000000000000000000" pitchFamily="2" charset="2"/>
              <a:buChar char="§"/>
            </a:pPr>
            <a:endParaRPr lang="en-NZ" sz="9600" dirty="0"/>
          </a:p>
          <a:p>
            <a:r>
              <a:rPr lang="en-NZ" sz="9600" b="1" dirty="0"/>
              <a:t>Timetable</a:t>
            </a:r>
            <a:endParaRPr lang="en-NZ" sz="9600" i="1" dirty="0"/>
          </a:p>
          <a:p>
            <a:pPr marL="390513" lvl="2" indent="-159470">
              <a:buFont typeface="Wingdings" panose="05000000000000000000" pitchFamily="2" charset="2"/>
              <a:buChar char="§"/>
            </a:pPr>
            <a:r>
              <a:rPr lang="en-US" sz="8000" dirty="0">
                <a:latin typeface="+mn-lt"/>
              </a:rPr>
              <a:t>Research Grants – registration 21 March; Letter of Intent closes 30 March; Full invited </a:t>
            </a:r>
            <a:r>
              <a:rPr lang="en-US" sz="8000" dirty="0" err="1">
                <a:latin typeface="+mn-lt"/>
              </a:rPr>
              <a:t>appliicaation</a:t>
            </a:r>
            <a:r>
              <a:rPr lang="en-US" sz="8000" dirty="0">
                <a:latin typeface="+mn-lt"/>
              </a:rPr>
              <a:t> mid-September</a:t>
            </a:r>
          </a:p>
          <a:p>
            <a:pPr marL="390513" lvl="2" indent="-159470">
              <a:buFont typeface="Wingdings" panose="05000000000000000000" pitchFamily="2" charset="2"/>
              <a:buChar char="§"/>
            </a:pPr>
            <a:r>
              <a:rPr lang="en-US" sz="8000" dirty="0">
                <a:latin typeface="+mn-lt"/>
              </a:rPr>
              <a:t>Fellowships – EOI 11 May; Full invited applications 28 September</a:t>
            </a:r>
            <a:endParaRPr lang="en-NZ" sz="8000" b="1" dirty="0"/>
          </a:p>
          <a:p>
            <a:pPr marL="390513" lvl="2" indent="-159470">
              <a:buFont typeface="Wingdings" panose="05000000000000000000" pitchFamily="2" charset="2"/>
              <a:buChar char="§"/>
            </a:pPr>
            <a:endParaRPr lang="en-NZ" sz="9600" b="1" dirty="0"/>
          </a:p>
          <a:p>
            <a:pPr marL="390513" lvl="2" indent="-159470">
              <a:buFont typeface="Wingdings" panose="05000000000000000000" pitchFamily="2" charset="2"/>
              <a:buChar char="§"/>
            </a:pPr>
            <a:endParaRPr lang="en-NZ" sz="9600" b="1" dirty="0">
              <a:latin typeface="+mn-lt"/>
            </a:endParaRPr>
          </a:p>
          <a:p>
            <a:pPr marL="159470" indent="-159470">
              <a:buFont typeface="Wingdings" panose="05000000000000000000" pitchFamily="2" charset="2"/>
              <a:buChar char="§"/>
            </a:pPr>
            <a:endParaRPr lang="en-NZ" sz="9600" b="1" dirty="0"/>
          </a:p>
          <a:p>
            <a:pPr marL="159470" indent="-159470">
              <a:buFont typeface="Wingdings" panose="05000000000000000000" pitchFamily="2" charset="2"/>
              <a:buChar char="§"/>
            </a:pPr>
            <a:endParaRPr lang="en-NZ" sz="949" b="1" dirty="0"/>
          </a:p>
          <a:p>
            <a:pPr marL="159470" indent="-159470">
              <a:buFont typeface="Wingdings" panose="05000000000000000000" pitchFamily="2" charset="2"/>
              <a:buChar char="§"/>
            </a:pPr>
            <a:endParaRPr lang="en-NZ" sz="949" b="1" dirty="0"/>
          </a:p>
          <a:p>
            <a:pPr marL="159470" indent="-159470">
              <a:buFont typeface="Wingdings" panose="05000000000000000000" pitchFamily="2" charset="2"/>
              <a:buChar char="§"/>
            </a:pPr>
            <a:endParaRPr lang="en-NZ" sz="949" b="1" dirty="0"/>
          </a:p>
          <a:p>
            <a:pPr marL="159470" indent="-159470">
              <a:buFont typeface="Wingdings" panose="05000000000000000000" pitchFamily="2" charset="2"/>
              <a:buChar char="§"/>
            </a:pPr>
            <a:endParaRPr lang="en-NZ" sz="949" b="1" dirty="0"/>
          </a:p>
          <a:p>
            <a:pPr marL="159470" indent="-159470">
              <a:buFont typeface="Wingdings" panose="05000000000000000000" pitchFamily="2" charset="2"/>
              <a:buChar char="§"/>
            </a:pPr>
            <a:endParaRPr lang="en-NZ" sz="1340" dirty="0">
              <a:latin typeface="Calibri"/>
            </a:endParaRPr>
          </a:p>
          <a:p>
            <a:pPr marL="159470" indent="-159470">
              <a:buFont typeface="Wingdings" panose="05000000000000000000" pitchFamily="2" charset="2"/>
              <a:buChar char="§"/>
            </a:pPr>
            <a:endParaRPr lang="en-NZ" sz="949" dirty="0"/>
          </a:p>
        </p:txBody>
      </p:sp>
    </p:spTree>
    <p:extLst>
      <p:ext uri="{BB962C8B-B14F-4D97-AF65-F5344CB8AC3E}">
        <p14:creationId xmlns:p14="http://schemas.microsoft.com/office/powerpoint/2010/main" val="1807023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46960"/>
            <a:ext cx="2922755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4" descr="Graphical user interface, text">
            <a:extLst>
              <a:ext uri="{FF2B5EF4-FFF2-40B4-BE49-F238E27FC236}">
                <a16:creationId xmlns:a16="http://schemas.microsoft.com/office/drawing/2014/main" id="{2D3CCA60-3A66-6B21-B769-BE205889D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80" y="260653"/>
            <a:ext cx="3000375" cy="968121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84A3D36F-D935-BDE3-337B-D8C2444B5F5C}"/>
              </a:ext>
            </a:extLst>
          </p:cNvPr>
          <p:cNvSpPr txBox="1">
            <a:spLocks/>
          </p:cNvSpPr>
          <p:nvPr/>
        </p:nvSpPr>
        <p:spPr>
          <a:xfrm>
            <a:off x="628650" y="1744860"/>
            <a:ext cx="7886700" cy="33682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355600" algn="l" defTabSz="914400" rtl="0" eaLnBrk="1" latinLnBrk="0" hangingPunct="1">
              <a:spcBef>
                <a:spcPct val="20000"/>
              </a:spcBef>
              <a:buClr>
                <a:srgbClr val="881C55"/>
              </a:buClr>
              <a:buFont typeface="Wingdings" pitchFamily="2" charset="2"/>
              <a:buChar char="§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881C55"/>
                </a:solidFill>
                <a:latin typeface="+mn-lt"/>
                <a:ea typeface="+mn-ea"/>
                <a:cs typeface="+mn-cs"/>
              </a:defRPr>
            </a:lvl4pPr>
            <a:lvl5pPr marL="357188" indent="-3571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ts val="0"/>
              </a:spcBef>
              <a:defRPr/>
            </a:pPr>
            <a:r>
              <a:rPr lang="en-GB" sz="3900" b="1" kern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Research Grants: Objectives</a:t>
            </a:r>
          </a:p>
          <a:p>
            <a:pPr eaLnBrk="0" hangingPunct="0">
              <a:spcBef>
                <a:spcPts val="0"/>
              </a:spcBef>
              <a:defRPr/>
            </a:pPr>
            <a:endParaRPr lang="en-GB" sz="1800" b="1" kern="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en-GB" sz="2600" b="1" kern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Stimulate novel, daring ideas and innovative approaches</a:t>
            </a:r>
          </a:p>
          <a:p>
            <a:pPr marL="600075" lvl="1" indent="-257175" eaLnBrk="0" hangingPunct="0">
              <a:defRPr/>
            </a:pPr>
            <a:r>
              <a:rPr lang="en-AU" dirty="0"/>
              <a:t>frontier research on the complex mechanisms of living organisms</a:t>
            </a:r>
            <a:endParaRPr lang="en-GB" b="1" kern="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600075" lvl="1" indent="-257175" eaLnBrk="0" hangingPunct="0">
              <a:defRPr/>
            </a:pPr>
            <a:r>
              <a:rPr lang="en-AU" dirty="0"/>
              <a:t>all levels of biological complexity</a:t>
            </a:r>
          </a:p>
          <a:p>
            <a:pPr marL="600075" lvl="1" indent="-257175" eaLnBrk="0" hangingPunct="0">
              <a:defRPr/>
            </a:pPr>
            <a:r>
              <a:rPr lang="en-GB" b="1" kern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preliminary results not required </a:t>
            </a:r>
          </a:p>
          <a:p>
            <a:pPr marL="342900" lvl="1" indent="0" eaLnBrk="0" hangingPunct="0">
              <a:buNone/>
              <a:defRPr/>
            </a:pPr>
            <a:endParaRPr lang="en-GB" kern="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en-GB" sz="1800" b="1" kern="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en-GB" b="1" kern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Develop new lines of research through new interdisciplinary collaborations</a:t>
            </a:r>
          </a:p>
          <a:p>
            <a:pPr lvl="1" eaLnBrk="0" hangingPunct="0">
              <a:defRPr/>
            </a:pP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Team members from outside the life sciences, working together on bold, novel, potentially transformative ideas</a:t>
            </a:r>
          </a:p>
          <a:p>
            <a:pPr marL="600075" lvl="1" indent="-257175" eaLnBrk="0" hangingPunct="0">
              <a:defRPr/>
            </a:pPr>
            <a:endParaRPr lang="en-GB" kern="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lvl="1" algn="just"/>
            <a:endParaRPr lang="en-US" sz="1650" b="1" dirty="0">
              <a:solidFill>
                <a:srgbClr val="000000"/>
              </a:solidFill>
              <a:latin typeface="Arial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endParaRPr lang="en-GB" sz="135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endParaRPr lang="en-GB" sz="135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207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46960"/>
            <a:ext cx="2922755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4" descr="Graphical user interface, text">
            <a:extLst>
              <a:ext uri="{FF2B5EF4-FFF2-40B4-BE49-F238E27FC236}">
                <a16:creationId xmlns:a16="http://schemas.microsoft.com/office/drawing/2014/main" id="{2D3CCA60-3A66-6B21-B769-BE205889D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80" y="260653"/>
            <a:ext cx="3000375" cy="968121"/>
          </a:xfrm>
          <a:prstGeom prst="rect">
            <a:avLst/>
          </a:prstGeom>
        </p:spPr>
      </p:pic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C3A5850-519B-8E54-90EB-6D77D6EBC717}"/>
              </a:ext>
            </a:extLst>
          </p:cNvPr>
          <p:cNvSpPr txBox="1">
            <a:spLocks/>
          </p:cNvSpPr>
          <p:nvPr/>
        </p:nvSpPr>
        <p:spPr>
          <a:xfrm>
            <a:off x="251521" y="1239032"/>
            <a:ext cx="8749600" cy="4422216"/>
          </a:xfrm>
          <a:prstGeom prst="rect">
            <a:avLst/>
          </a:prstGeom>
        </p:spPr>
        <p:txBody>
          <a:bodyPr vert="horz" wrap="square" lIns="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355600" algn="l" defTabSz="914400" rtl="0" eaLnBrk="1" latinLnBrk="0" hangingPunct="1">
              <a:spcBef>
                <a:spcPct val="20000"/>
              </a:spcBef>
              <a:buClr>
                <a:srgbClr val="881C55"/>
              </a:buClr>
              <a:buFont typeface="Wingdings" pitchFamily="2" charset="2"/>
              <a:buChar char="§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881C55"/>
                </a:solidFill>
                <a:latin typeface="+mn-lt"/>
                <a:ea typeface="+mn-ea"/>
                <a:cs typeface="+mn-cs"/>
              </a:defRPr>
            </a:lvl4pPr>
            <a:lvl5pPr marL="357188" indent="-3571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NZ" sz="8000" dirty="0">
                <a:latin typeface="+mj-lt"/>
              </a:rPr>
              <a:t>Frontier-extending, </a:t>
            </a:r>
            <a:r>
              <a:rPr lang="en-NZ" sz="8000" b="1" dirty="0">
                <a:latin typeface="+mj-lt"/>
              </a:rPr>
              <a:t>paradigm-shifting</a:t>
            </a:r>
            <a:r>
              <a:rPr lang="en-NZ" sz="8000" dirty="0">
                <a:latin typeface="+mj-lt"/>
              </a:rPr>
              <a:t> research into the complex mechanisms of living organisms, from molecular level to complex biological systems</a:t>
            </a:r>
          </a:p>
          <a:p>
            <a:pPr marL="180000" indent="-18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NZ" sz="8000" dirty="0"/>
              <a:t>Basic life sciences novel, daring ideas, challenging current paradigms in the field, breaking barriers to knowledge</a:t>
            </a:r>
          </a:p>
          <a:p>
            <a:pPr marL="180000" indent="-18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NZ" sz="8000" dirty="0"/>
              <a:t>Innovative approaches with scientists from disciplines outside the traditional life sciences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NZ" sz="8000" dirty="0"/>
              <a:t>no routine research (“the next logical step”)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NZ" sz="8000" dirty="0"/>
              <a:t>no applications that can be funded by a national research funding body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NZ" sz="8000" dirty="0"/>
              <a:t>no teams composed of present collaborators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NZ" sz="8000" dirty="0"/>
              <a:t>no collaborations within a single country</a:t>
            </a:r>
          </a:p>
          <a:p>
            <a:pPr marL="180000" indent="-18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NZ" sz="8000" dirty="0"/>
              <a:t>Investigator driven - no specific areas prioritised other than “frontier extending”</a:t>
            </a:r>
          </a:p>
          <a:p>
            <a:pPr marL="180000" indent="-18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NZ" sz="8000" dirty="0"/>
              <a:t>Science without borders - no restriction on nationality (except first PI is from a HFSP supporting country)</a:t>
            </a:r>
          </a:p>
          <a:p>
            <a:pPr marL="180000" indent="-18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NZ" sz="8000" dirty="0"/>
              <a:t>Opportunities for scientists early in their careers</a:t>
            </a:r>
          </a:p>
        </p:txBody>
      </p:sp>
    </p:spTree>
    <p:extLst>
      <p:ext uri="{BB962C8B-B14F-4D97-AF65-F5344CB8AC3E}">
        <p14:creationId xmlns:p14="http://schemas.microsoft.com/office/powerpoint/2010/main" val="1945089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46960"/>
            <a:ext cx="2922755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4" descr="Graphical user interface, text">
            <a:extLst>
              <a:ext uri="{FF2B5EF4-FFF2-40B4-BE49-F238E27FC236}">
                <a16:creationId xmlns:a16="http://schemas.microsoft.com/office/drawing/2014/main" id="{2D3CCA60-3A66-6B21-B769-BE205889D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80" y="260653"/>
            <a:ext cx="3000375" cy="9681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F7A912-14F3-B2C1-701A-0AEB97378017}"/>
              </a:ext>
            </a:extLst>
          </p:cNvPr>
          <p:cNvSpPr/>
          <p:nvPr/>
        </p:nvSpPr>
        <p:spPr>
          <a:xfrm>
            <a:off x="827584" y="1052736"/>
            <a:ext cx="8064896" cy="4750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Bef>
                <a:spcPts val="750"/>
              </a:spcBef>
            </a:pPr>
            <a:r>
              <a:rPr lang="en-NZ" sz="3600" dirty="0"/>
              <a:t>Research Grants</a:t>
            </a:r>
            <a:endParaRPr lang="en-NZ" sz="2400" dirty="0"/>
          </a:p>
          <a:p>
            <a:pPr marL="171450" indent="-171450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NZ" sz="2400" dirty="0"/>
              <a:t>Research grants are provided for teams of scientists from different countries who wish to </a:t>
            </a:r>
            <a:r>
              <a:rPr lang="en-NZ" sz="2400" b="1" dirty="0"/>
              <a:t>combine their expertise </a:t>
            </a:r>
            <a:r>
              <a:rPr lang="en-NZ" sz="2400" dirty="0"/>
              <a:t>in innovative approaches </a:t>
            </a:r>
            <a:r>
              <a:rPr lang="en-NZ" sz="2400" b="1" dirty="0"/>
              <a:t>to questions that could not be answered by individual laboratories</a:t>
            </a:r>
            <a:r>
              <a:rPr lang="en-NZ" sz="2400" dirty="0"/>
              <a:t>. </a:t>
            </a:r>
          </a:p>
          <a:p>
            <a:pPr marL="171450" indent="-171450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NZ" sz="2400" b="1" dirty="0"/>
              <a:t>Preliminary results are not required </a:t>
            </a:r>
            <a:r>
              <a:rPr lang="en-NZ" sz="2400" dirty="0"/>
              <a:t>and applicants are expected to develop new lines of research through the research collaboration.</a:t>
            </a:r>
          </a:p>
          <a:p>
            <a:pPr marL="171450" indent="-171450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NZ" sz="2400" dirty="0"/>
              <a:t>Highly competitive</a:t>
            </a:r>
          </a:p>
          <a:p>
            <a:pPr marL="171450" indent="-171450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NZ" sz="2400" dirty="0"/>
              <a:t>Projects are expected to be at the </a:t>
            </a:r>
            <a:r>
              <a:rPr lang="en-NZ" sz="2400" b="1" dirty="0"/>
              <a:t>frontiers of knowledge and therefore entail risk</a:t>
            </a:r>
          </a:p>
        </p:txBody>
      </p:sp>
    </p:spTree>
    <p:extLst>
      <p:ext uri="{BB962C8B-B14F-4D97-AF65-F5344CB8AC3E}">
        <p14:creationId xmlns:p14="http://schemas.microsoft.com/office/powerpoint/2010/main" val="1095558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46960"/>
            <a:ext cx="2922755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4" descr="Graphical user interface, text">
            <a:extLst>
              <a:ext uri="{FF2B5EF4-FFF2-40B4-BE49-F238E27FC236}">
                <a16:creationId xmlns:a16="http://schemas.microsoft.com/office/drawing/2014/main" id="{2D3CCA60-3A66-6B21-B769-BE205889D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80" y="260653"/>
            <a:ext cx="3000375" cy="968121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757B9036-D6E5-00A0-1B17-0469F766B78C}"/>
              </a:ext>
            </a:extLst>
          </p:cNvPr>
          <p:cNvSpPr txBox="1">
            <a:spLocks/>
          </p:cNvSpPr>
          <p:nvPr/>
        </p:nvSpPr>
        <p:spPr>
          <a:xfrm>
            <a:off x="827584" y="1346597"/>
            <a:ext cx="7886700" cy="4164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355600" algn="l" defTabSz="914400" rtl="0" eaLnBrk="1" latinLnBrk="0" hangingPunct="1">
              <a:spcBef>
                <a:spcPct val="20000"/>
              </a:spcBef>
              <a:buClr>
                <a:srgbClr val="881C55"/>
              </a:buClr>
              <a:buFont typeface="Wingdings" pitchFamily="2" charset="2"/>
              <a:buChar char="§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881C55"/>
                </a:solidFill>
                <a:latin typeface="+mn-lt"/>
                <a:ea typeface="+mn-ea"/>
                <a:cs typeface="+mn-cs"/>
              </a:defRPr>
            </a:lvl4pPr>
            <a:lvl5pPr marL="357188" indent="-3571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GB" sz="1500" kern="0" dirty="0">
              <a:latin typeface="Calibri" panose="020F0502020204030204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GB" sz="2400" b="1" kern="0" dirty="0">
                <a:latin typeface="Calibri" panose="020F0502020204030204" pitchFamily="34" charset="0"/>
                <a:cs typeface="Arial" pitchFamily="34" charset="0"/>
              </a:rPr>
              <a:t>Research Grants – Key Aspects</a:t>
            </a:r>
          </a:p>
          <a:p>
            <a:pPr eaLnBrk="0" hangingPunct="0">
              <a:defRPr/>
            </a:pPr>
            <a:endParaRPr lang="en-GB" sz="2000" b="1" kern="0" dirty="0">
              <a:latin typeface="Calibri" panose="020F0502020204030204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GB" sz="2000" b="1" kern="0" dirty="0">
                <a:latin typeface="Calibri" panose="020F0502020204030204" pitchFamily="34" charset="0"/>
                <a:cs typeface="Arial" pitchFamily="34" charset="0"/>
              </a:rPr>
              <a:t>Three year grants</a:t>
            </a:r>
          </a:p>
          <a:p>
            <a:pPr eaLnBrk="0" hangingPunct="0">
              <a:defRPr/>
            </a:pPr>
            <a:endParaRPr lang="en-GB" sz="1800" kern="0" dirty="0">
              <a:latin typeface="Calibri" panose="020F0502020204030204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GB" sz="2000" b="1" kern="0" dirty="0">
                <a:latin typeface="Calibri" panose="020F0502020204030204" pitchFamily="34" charset="0"/>
                <a:cs typeface="Arial" pitchFamily="34" charset="0"/>
              </a:rPr>
              <a:t>Success rate </a:t>
            </a:r>
          </a:p>
          <a:p>
            <a:pPr marL="600075" lvl="1" indent="-257175" eaLnBrk="0" hangingPunct="0">
              <a:buFontTx/>
              <a:buChar char="•"/>
              <a:defRPr/>
            </a:pPr>
            <a:r>
              <a:rPr lang="en-GB" kern="0" dirty="0">
                <a:latin typeface="Calibri" panose="020F0502020204030204" pitchFamily="34" charset="0"/>
                <a:cs typeface="Arial" pitchFamily="34" charset="0"/>
              </a:rPr>
              <a:t>~ 4% of original Letters of Intent are funded, and </a:t>
            </a:r>
          </a:p>
          <a:p>
            <a:pPr marL="600075" lvl="1" indent="-257175" eaLnBrk="0" hangingPunct="0">
              <a:buFontTx/>
              <a:buChar char="•"/>
              <a:defRPr/>
            </a:pPr>
            <a:r>
              <a:rPr lang="en-GB" kern="0" dirty="0">
                <a:latin typeface="Calibri" panose="020F0502020204030204" pitchFamily="34" charset="0"/>
                <a:cs typeface="Arial" pitchFamily="34" charset="0"/>
              </a:rPr>
              <a:t>~ 10% are invited for submitting full applications</a:t>
            </a:r>
          </a:p>
          <a:p>
            <a:pPr marL="600075" lvl="1" indent="-257175" eaLnBrk="0" hangingPunct="0">
              <a:buFontTx/>
              <a:buChar char="•"/>
              <a:defRPr/>
            </a:pPr>
            <a:r>
              <a:rPr lang="en-GB" kern="0" dirty="0">
                <a:latin typeface="Calibri" panose="020F0502020204030204" pitchFamily="34" charset="0"/>
                <a:cs typeface="Arial" pitchFamily="34" charset="0"/>
              </a:rPr>
              <a:t>~ 40% from  final review panel meeting</a:t>
            </a:r>
          </a:p>
          <a:p>
            <a:pPr marL="257175" indent="-257175" eaLnBrk="0" hangingPunct="0">
              <a:buFontTx/>
              <a:buChar char="•"/>
              <a:defRPr/>
            </a:pPr>
            <a:endParaRPr lang="en-GB" sz="1800" kern="0" dirty="0">
              <a:latin typeface="Calibri" panose="020F050202020403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endParaRPr lang="en-GB" sz="135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endParaRPr lang="en-GB" sz="135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51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46960"/>
            <a:ext cx="2922755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4" descr="Graphical user interface, text">
            <a:extLst>
              <a:ext uri="{FF2B5EF4-FFF2-40B4-BE49-F238E27FC236}">
                <a16:creationId xmlns:a16="http://schemas.microsoft.com/office/drawing/2014/main" id="{2D3CCA60-3A66-6B21-B769-BE205889D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80" y="260653"/>
            <a:ext cx="3000375" cy="968121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1AA59B1-E4DB-DF87-CD19-818D492838AA}"/>
              </a:ext>
            </a:extLst>
          </p:cNvPr>
          <p:cNvSpPr txBox="1">
            <a:spLocks/>
          </p:cNvSpPr>
          <p:nvPr/>
        </p:nvSpPr>
        <p:spPr>
          <a:xfrm>
            <a:off x="755576" y="1196752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355600" algn="l" defTabSz="914400" rtl="0" eaLnBrk="1" latinLnBrk="0" hangingPunct="1">
              <a:spcBef>
                <a:spcPct val="20000"/>
              </a:spcBef>
              <a:buClr>
                <a:srgbClr val="881C55"/>
              </a:buClr>
              <a:buFont typeface="Wingdings" pitchFamily="2" charset="2"/>
              <a:buChar char="§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881C55"/>
                </a:solidFill>
                <a:latin typeface="+mn-lt"/>
                <a:ea typeface="+mn-ea"/>
                <a:cs typeface="+mn-cs"/>
              </a:defRPr>
            </a:lvl4pPr>
            <a:lvl5pPr marL="357188" indent="-3571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5900" b="1" dirty="0">
                <a:latin typeface="Lucida Fax" panose="02060602050505020204" pitchFamily="18" charset="0"/>
              </a:rPr>
              <a:t>Postdoctoral Fellowships</a:t>
            </a:r>
          </a:p>
          <a:p>
            <a:pPr algn="ctr"/>
            <a:endParaRPr lang="en-NZ" b="1" dirty="0">
              <a:latin typeface="Lucida Fax" panose="02060602050505020204" pitchFamily="18" charset="0"/>
            </a:endParaRPr>
          </a:p>
          <a:p>
            <a:r>
              <a:rPr lang="en-NZ" sz="9600" dirty="0"/>
              <a:t>HFSP Fellowships</a:t>
            </a:r>
          </a:p>
          <a:p>
            <a:pPr lvl="1"/>
            <a:r>
              <a:rPr lang="en-NZ" sz="8000" dirty="0"/>
              <a:t>Long-Term Fellowships - postdocs in the life sciences </a:t>
            </a:r>
          </a:p>
          <a:p>
            <a:pPr lvl="1"/>
            <a:r>
              <a:rPr lang="en-NZ" sz="8000" dirty="0"/>
              <a:t>Cross-Disciplinary Fellowships - postdocs from non-biological sciences</a:t>
            </a:r>
          </a:p>
          <a:p>
            <a:endParaRPr lang="en-NZ" sz="3800" dirty="0"/>
          </a:p>
          <a:p>
            <a:endParaRPr lang="en-NZ" sz="7400" dirty="0"/>
          </a:p>
          <a:p>
            <a:r>
              <a:rPr lang="en-NZ" sz="9600" dirty="0"/>
              <a:t>For ambitious postdoctoral scientists to </a:t>
            </a:r>
          </a:p>
          <a:p>
            <a:pPr lvl="1"/>
            <a:r>
              <a:rPr lang="en-NZ" sz="8000" dirty="0"/>
              <a:t>undertake frontier research </a:t>
            </a:r>
          </a:p>
          <a:p>
            <a:pPr lvl="1"/>
            <a:r>
              <a:rPr lang="en-NZ" sz="8000" dirty="0"/>
              <a:t>move into new areas of study </a:t>
            </a:r>
          </a:p>
          <a:p>
            <a:pPr lvl="1"/>
            <a:r>
              <a:rPr lang="en-NZ" sz="8000" dirty="0"/>
              <a:t>work in a new country</a:t>
            </a:r>
          </a:p>
          <a:p>
            <a:pPr lvl="1"/>
            <a:r>
              <a:rPr lang="en-NZ" sz="8000" dirty="0"/>
              <a:t>broaden research skills and learn new methodology </a:t>
            </a:r>
          </a:p>
          <a:p>
            <a:pPr lvl="1"/>
            <a:r>
              <a:rPr lang="en-NZ" sz="8000" dirty="0"/>
              <a:t>work in a top laboratory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17473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8614"/>
            <a:ext cx="7344816" cy="1138138"/>
          </a:xfrm>
        </p:spPr>
        <p:txBody>
          <a:bodyPr/>
          <a:lstStyle/>
          <a:p>
            <a:r>
              <a:rPr lang="en-NZ" dirty="0"/>
              <a:t>Catalyst: Seeding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661936"/>
              </p:ext>
            </p:extLst>
          </p:nvPr>
        </p:nvGraphicFramePr>
        <p:xfrm>
          <a:off x="251520" y="2606021"/>
          <a:ext cx="8856985" cy="4251979"/>
        </p:xfrm>
        <a:graphic>
          <a:graphicData uri="http://schemas.openxmlformats.org/drawingml/2006/table">
            <a:tbl>
              <a:tblPr/>
              <a:tblGrid>
                <a:gridCol w="1180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1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5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076"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Call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Open Date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Close Date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Programmes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263"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JANUARY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 January 2023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NZ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 April 2023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General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9075"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APRIL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 April 2023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 July 2023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NZ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General</a:t>
                      </a:r>
                    </a:p>
                    <a:p>
                      <a:pPr marL="457200" marR="0" indent="-2286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NZ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New Zealand - Germany Science &amp; Technology Programme</a:t>
                      </a:r>
                    </a:p>
                    <a:p>
                      <a:pPr marL="457200" marR="0" lvl="0" indent="-2286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NZ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Dumont </a:t>
                      </a:r>
                      <a:r>
                        <a:rPr lang="en-NZ" sz="1600" kern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d’Urville</a:t>
                      </a:r>
                      <a:r>
                        <a:rPr lang="en-NZ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NZ-France Science &amp; Technology Support Programme</a:t>
                      </a:r>
                      <a:endParaRPr lang="en-GB" sz="16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22860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6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9654"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JULY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 July 2023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 October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General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4572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NZ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New Zealand – Japan Joint Research Programme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980728"/>
            <a:ext cx="874846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NZ" sz="2000" dirty="0"/>
              <a:t> Facilitates new small and medium pre-research strategic partnerships </a:t>
            </a:r>
            <a:r>
              <a:rPr lang="en-NZ" sz="2000" u="sng" dirty="0"/>
              <a:t>that cannot be supported through other means</a:t>
            </a:r>
            <a:r>
              <a:rPr lang="en-NZ" sz="2000" dirty="0"/>
              <a:t>, and with a view to developing full collaborations that could be supported through Catalyst: Strategic over time.</a:t>
            </a:r>
          </a:p>
          <a:p>
            <a:pPr>
              <a:buFont typeface="Wingdings" pitchFamily="2" charset="2"/>
              <a:buChar char="§"/>
            </a:pPr>
            <a:endParaRPr lang="en-NZ" sz="2000" dirty="0"/>
          </a:p>
          <a:p>
            <a:pPr>
              <a:buFont typeface="Wingdings" pitchFamily="2" charset="2"/>
              <a:buChar char="§"/>
            </a:pPr>
            <a:r>
              <a:rPr lang="en-NZ" sz="2000" dirty="0"/>
              <a:t> Three annual calls</a:t>
            </a:r>
            <a:endParaRPr lang="en-GB" sz="2000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269784"/>
              </p:ext>
            </p:extLst>
          </p:nvPr>
        </p:nvGraphicFramePr>
        <p:xfrm>
          <a:off x="323528" y="1196751"/>
          <a:ext cx="8640960" cy="547260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900532">
                  <a:extLst>
                    <a:ext uri="{9D8B030D-6E8A-4147-A177-3AD203B41FA5}">
                      <a16:colId xmlns:a16="http://schemas.microsoft.com/office/drawing/2014/main" val="2359949150"/>
                    </a:ext>
                  </a:extLst>
                </a:gridCol>
                <a:gridCol w="1356703">
                  <a:extLst>
                    <a:ext uri="{9D8B030D-6E8A-4147-A177-3AD203B41FA5}">
                      <a16:colId xmlns:a16="http://schemas.microsoft.com/office/drawing/2014/main" val="1932825474"/>
                    </a:ext>
                  </a:extLst>
                </a:gridCol>
                <a:gridCol w="1495293">
                  <a:extLst>
                    <a:ext uri="{9D8B030D-6E8A-4147-A177-3AD203B41FA5}">
                      <a16:colId xmlns:a16="http://schemas.microsoft.com/office/drawing/2014/main" val="3592920773"/>
                    </a:ext>
                  </a:extLst>
                </a:gridCol>
                <a:gridCol w="2033857">
                  <a:extLst>
                    <a:ext uri="{9D8B030D-6E8A-4147-A177-3AD203B41FA5}">
                      <a16:colId xmlns:a16="http://schemas.microsoft.com/office/drawing/2014/main" val="422249048"/>
                    </a:ext>
                  </a:extLst>
                </a:gridCol>
                <a:gridCol w="1854575">
                  <a:extLst>
                    <a:ext uri="{9D8B030D-6E8A-4147-A177-3AD203B41FA5}">
                      <a16:colId xmlns:a16="http://schemas.microsoft.com/office/drawing/2014/main" val="2502138851"/>
                    </a:ext>
                  </a:extLst>
                </a:gridCol>
              </a:tblGrid>
              <a:tr h="661437">
                <a:tc>
                  <a:txBody>
                    <a:bodyPr/>
                    <a:lstStyle/>
                    <a:p>
                      <a:pPr algn="just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800" dirty="0">
                          <a:effectLst/>
                        </a:rPr>
                        <a:t>Programme</a:t>
                      </a:r>
                      <a:endParaRPr lang="en-N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800">
                          <a:effectLst/>
                        </a:rPr>
                        <a:t>Partner</a:t>
                      </a:r>
                      <a:endParaRPr lang="en-N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800">
                          <a:effectLst/>
                        </a:rPr>
                        <a:t>Application(s) Required</a:t>
                      </a:r>
                      <a:endParaRPr lang="en-N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800" dirty="0">
                          <a:effectLst/>
                        </a:rPr>
                        <a:t>Allowable expenses</a:t>
                      </a:r>
                      <a:endParaRPr lang="en-N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1430" algn="just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800" dirty="0">
                          <a:effectLst/>
                        </a:rPr>
                        <a:t>NZ$ Funding</a:t>
                      </a:r>
                    </a:p>
                    <a:p>
                      <a:pPr indent="-11430" algn="just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800" dirty="0">
                          <a:effectLst/>
                        </a:rPr>
                        <a:t>(GST exclusive)</a:t>
                      </a:r>
                      <a:endParaRPr lang="en-N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1005527"/>
                  </a:ext>
                </a:extLst>
              </a:tr>
              <a:tr h="1133893"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 dirty="0">
                          <a:effectLst/>
                        </a:rPr>
                        <a:t>General</a:t>
                      </a:r>
                      <a:endParaRPr lang="en-NZ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International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New Zealand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Travel, research expenses, expenses related to hosting workshops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Up to $80,000 in total for up to two years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6774191"/>
                  </a:ext>
                </a:extLst>
              </a:tr>
              <a:tr h="352092">
                <a:tc gridSpan="5">
                  <a:txBody>
                    <a:bodyPr/>
                    <a:lstStyle/>
                    <a:p>
                      <a:pPr algn="just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 dirty="0">
                          <a:effectLst/>
                        </a:rPr>
                        <a:t>Sub-Programme</a:t>
                      </a:r>
                      <a:endParaRPr lang="en-NZ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076652"/>
                  </a:ext>
                </a:extLst>
              </a:tr>
              <a:tr h="1057401"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New Zealand – Germany Science &amp; Technology Programme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Germany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New Zealand and Germany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 dirty="0">
                          <a:effectLst/>
                        </a:rPr>
                        <a:t>Travel and related expenses</a:t>
                      </a:r>
                      <a:endParaRPr lang="en-NZ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Up to $80,000 in total for up to two years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0879855"/>
                  </a:ext>
                </a:extLst>
              </a:tr>
              <a:tr h="1133893"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Dumont d’Urville NZ-France Science &amp; Technology Support Programme 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France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New Zealand and France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Travel, research expenses, expenses related to hosting workshops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Up to $80,000 in total for up to two years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941676"/>
                  </a:ext>
                </a:extLst>
              </a:tr>
              <a:tr h="1133893"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New Zealand – Japan Joint Research Projects 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Japan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 dirty="0">
                          <a:effectLst/>
                        </a:rPr>
                        <a:t>New Zealand and Japan</a:t>
                      </a:r>
                      <a:endParaRPr lang="en-NZ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Travel, research expenses, expenses related to hosting meetings</a:t>
                      </a:r>
                      <a:endParaRPr lang="en-N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NZ" sz="1600" dirty="0">
                          <a:effectLst/>
                        </a:rPr>
                        <a:t>Up to $60,000 in total for up two years</a:t>
                      </a:r>
                      <a:endParaRPr lang="en-NZ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887038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39552" y="302072"/>
            <a:ext cx="337464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400" dirty="0">
                <a:latin typeface="Georgia" panose="02040502050405020303" pitchFamily="18" charset="0"/>
              </a:rPr>
              <a:t>Catalyst</a:t>
            </a:r>
            <a:r>
              <a:rPr lang="en-NZ" dirty="0"/>
              <a:t>: </a:t>
            </a:r>
            <a:r>
              <a:rPr lang="en-NZ" sz="3400" dirty="0">
                <a:latin typeface="Georgia" panose="02040502050405020303" pitchFamily="18" charset="0"/>
              </a:rPr>
              <a:t>Seeding</a:t>
            </a:r>
          </a:p>
        </p:txBody>
      </p:sp>
    </p:spTree>
    <p:extLst>
      <p:ext uri="{BB962C8B-B14F-4D97-AF65-F5344CB8AC3E}">
        <p14:creationId xmlns:p14="http://schemas.microsoft.com/office/powerpoint/2010/main" val="137930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02630"/>
            <a:ext cx="4896544" cy="1138138"/>
          </a:xfrm>
        </p:spPr>
        <p:txBody>
          <a:bodyPr>
            <a:noAutofit/>
          </a:bodyPr>
          <a:lstStyle/>
          <a:p>
            <a:pPr algn="ctr"/>
            <a:r>
              <a:rPr lang="en-NZ" sz="2800" dirty="0"/>
              <a:t>Catalyst: Seeding General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7884368" y="5517232"/>
            <a:ext cx="108012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057" name="Rectangle 1"/>
          <p:cNvSpPr>
            <a:spLocks noChangeArrowheads="1"/>
          </p:cNvSpPr>
          <p:nvPr/>
        </p:nvSpPr>
        <p:spPr bwMode="auto">
          <a:xfrm>
            <a:off x="288032" y="870498"/>
            <a:ext cx="8676456" cy="604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0791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Background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NZ" dirty="0"/>
              <a:t> Supports new small and medium pre-research strategic partnerships that cannot be supported through other means, and with a view to developing full collaborations that could be supported through Catalyst: Strategic Fund/other funding.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kumimoji="0" lang="en-GB" b="0" i="0" u="none" strike="noStrike" cap="none" normalizeH="0" baseline="0" dirty="0">
              <a:ln>
                <a:noFill/>
              </a:ln>
              <a:solidFill>
                <a:srgbClr val="5C839B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O</a:t>
            </a:r>
            <a:r>
              <a:rPr kumimoji="0" lang="en-GB" sz="2000" b="0" i="0" u="none" strike="noStrike" cap="none" normalizeH="0" baseline="0" dirty="0" bmk="">
                <a:ln>
                  <a:noFill/>
                </a:ln>
                <a:effectLst/>
                <a:cs typeface="Arial" pitchFamily="34" charset="0"/>
              </a:rPr>
              <a:t>bjective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NZ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ea typeface="MS Mincho" pitchFamily="49" charset="-128"/>
                <a:cs typeface="Calibri" pitchFamily="34" charset="0"/>
              </a:rPr>
              <a:t> To </a:t>
            </a:r>
            <a:r>
              <a:rPr lang="en-NZ" dirty="0"/>
              <a:t>enhance knowledge creation in New Zealand by linking with world-class international research groups, infrastructure and initiatives,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NZ" dirty="0"/>
              <a:t> To create enduring international science partnerships for New Zealand by providing multiple scale pre-research collaboration and a line of sight through to Catalyst: Strategic.</a:t>
            </a:r>
            <a:endParaRPr kumimoji="0" lang="en-GB" b="0" i="0" u="none" strike="noStrike" cap="none" normalizeH="0" baseline="0" dirty="0" bmk="">
              <a:ln>
                <a:noFill/>
              </a:ln>
              <a:solidFill>
                <a:srgbClr val="5C839B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bmk="">
              <a:ln>
                <a:noFill/>
              </a:ln>
              <a:solidFill>
                <a:srgbClr val="5C839B"/>
              </a:solidFill>
              <a:effectLst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2000" b="0" i="0" u="none" strike="noStrike" cap="none" normalizeH="0" baseline="0" dirty="0" bmk="">
                <a:ln>
                  <a:noFill/>
                </a:ln>
                <a:effectLst/>
                <a:cs typeface="Arial" pitchFamily="34" charset="0"/>
              </a:rPr>
              <a:t>International Partner and  </a:t>
            </a:r>
            <a:r>
              <a:rPr lang="en-GB" sz="2000" dirty="0" bmk="">
                <a:cs typeface="Arial" pitchFamily="34" charset="0"/>
              </a:rPr>
              <a:t>Field of Research</a:t>
            </a:r>
            <a:r>
              <a:rPr lang="en-GB" sz="2000" dirty="0"/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dirty="0"/>
              <a:t> open to collaborations with researchers </a:t>
            </a:r>
            <a:r>
              <a:rPr lang="en-GB" b="1" dirty="0"/>
              <a:t>from any country</a:t>
            </a:r>
            <a:r>
              <a:rPr lang="en-GB" dirty="0"/>
              <a:t> (incl. Japan, Germany, and France) within </a:t>
            </a:r>
            <a:r>
              <a:rPr lang="en-NZ" dirty="0"/>
              <a:t>all fields of research, science and technology.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NZ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NZ" sz="2000" dirty="0" bmk="">
                <a:cs typeface="Arial" pitchFamily="34" charset="0"/>
              </a:rPr>
              <a:t>Funding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NZ" dirty="0"/>
              <a:t>A maximum of </a:t>
            </a:r>
            <a:r>
              <a:rPr lang="en-NZ" b="1" dirty="0"/>
              <a:t>NZ$80,000 (GST Exclusive) </a:t>
            </a:r>
            <a:r>
              <a:rPr lang="en-NZ" dirty="0"/>
              <a:t>in total is available per Proposal for projects lasting up to two years. The funding is unilateral.</a:t>
            </a:r>
          </a:p>
          <a:p>
            <a:endParaRPr lang="en-GB" b="1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>
              <a:ln>
                <a:noFill/>
              </a:ln>
              <a:solidFill>
                <a:srgbClr val="5C839B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02630"/>
            <a:ext cx="7452320" cy="1138138"/>
          </a:xfrm>
        </p:spPr>
        <p:txBody>
          <a:bodyPr>
            <a:noAutofit/>
          </a:bodyPr>
          <a:lstStyle/>
          <a:p>
            <a:pPr algn="ctr"/>
            <a:r>
              <a:rPr lang="en-NZ" sz="2800" dirty="0"/>
              <a:t>Ring-fenced bilateral Catalyst: Seeding programmes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7884368" y="5733256"/>
            <a:ext cx="108012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057" name="Rectangle 1"/>
          <p:cNvSpPr>
            <a:spLocks noChangeArrowheads="1"/>
          </p:cNvSpPr>
          <p:nvPr/>
        </p:nvSpPr>
        <p:spPr bwMode="auto">
          <a:xfrm>
            <a:off x="755576" y="1006422"/>
            <a:ext cx="7452320" cy="564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0791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NZ" b="1" dirty="0"/>
              <a:t>New Zealand – Japan Joint Research Projects </a:t>
            </a:r>
          </a:p>
          <a:p>
            <a:pPr marL="285750" indent="-285750">
              <a:buFontTx/>
              <a:buChar char="-"/>
            </a:pPr>
            <a:r>
              <a:rPr lang="en-NZ" dirty="0"/>
              <a:t>Funding up to NZ$180,000 allocated to support New Zealand – Japan Joint Research Projects.</a:t>
            </a:r>
          </a:p>
          <a:p>
            <a:pPr marL="285750" indent="-285750">
              <a:buFontTx/>
              <a:buChar char="-"/>
            </a:pPr>
            <a:r>
              <a:rPr lang="en-NZ" dirty="0"/>
              <a:t>NZ funding up to $60,000 per proposal for New Zealand team.</a:t>
            </a:r>
          </a:p>
          <a:p>
            <a:pPr marL="285750" indent="-285750">
              <a:buFontTx/>
              <a:buChar char="-"/>
            </a:pPr>
            <a:r>
              <a:rPr lang="en-NZ" dirty="0"/>
              <a:t>Japanese team funding by Japan</a:t>
            </a:r>
          </a:p>
          <a:p>
            <a:endParaRPr lang="en-NZ" dirty="0"/>
          </a:p>
          <a:p>
            <a:r>
              <a:rPr lang="en-NZ" b="1" dirty="0"/>
              <a:t>Dumont d’Urville New Zealand-France Science and Technology Support Programme </a:t>
            </a:r>
          </a:p>
          <a:p>
            <a:pPr marL="285750" indent="-285750">
              <a:buFontTx/>
              <a:buChar char="-"/>
            </a:pPr>
            <a:r>
              <a:rPr lang="en-NZ" dirty="0"/>
              <a:t>Funding up to NZ$160,000 allocated to support the Dumont </a:t>
            </a:r>
            <a:r>
              <a:rPr lang="en-NZ" dirty="0" err="1"/>
              <a:t>d’Urville</a:t>
            </a:r>
            <a:r>
              <a:rPr lang="en-NZ" dirty="0"/>
              <a:t> Science and Technology round</a:t>
            </a:r>
          </a:p>
          <a:p>
            <a:pPr marL="285750" indent="-285750">
              <a:buFontTx/>
              <a:buChar char="-"/>
            </a:pPr>
            <a:r>
              <a:rPr lang="en-NZ" dirty="0"/>
              <a:t>NZ funding up to NZ$80,000 per proposal for New Zealand team. </a:t>
            </a:r>
          </a:p>
          <a:p>
            <a:pPr marL="285750" indent="-285750">
              <a:buFontTx/>
              <a:buChar char="-"/>
            </a:pPr>
            <a:r>
              <a:rPr lang="en-NZ" dirty="0"/>
              <a:t>French team funded by France</a:t>
            </a:r>
          </a:p>
          <a:p>
            <a:pPr marL="285750" indent="-285750">
              <a:buFontTx/>
              <a:buChar char="-"/>
            </a:pPr>
            <a:endParaRPr lang="en-NZ" dirty="0"/>
          </a:p>
          <a:p>
            <a:r>
              <a:rPr lang="en-NZ" b="1" dirty="0"/>
              <a:t>New Zealand-Germany Science &amp; Technology Programme</a:t>
            </a:r>
          </a:p>
          <a:p>
            <a:pPr marL="285750" indent="-285750">
              <a:buFontTx/>
              <a:buChar char="-"/>
            </a:pPr>
            <a:r>
              <a:rPr lang="en-NZ" dirty="0"/>
              <a:t>Funding up to NZ$240,000 allocated to support New Zealand – Germany Science &amp; Technology Programme</a:t>
            </a:r>
          </a:p>
          <a:p>
            <a:pPr marL="285750" indent="-285750">
              <a:buFontTx/>
              <a:buChar char="-"/>
            </a:pPr>
            <a:r>
              <a:rPr lang="en-NZ" dirty="0"/>
              <a:t>NZ funding up to NZ$80,000 per proposal</a:t>
            </a:r>
          </a:p>
          <a:p>
            <a:pPr marL="285750" indent="-285750">
              <a:buFontTx/>
              <a:buChar char="-"/>
            </a:pPr>
            <a:r>
              <a:rPr lang="en-NZ" dirty="0"/>
              <a:t>German team funded by Germany</a:t>
            </a:r>
          </a:p>
          <a:p>
            <a:pPr marL="285750" indent="-285750">
              <a:buFontTx/>
              <a:buChar char="-"/>
            </a:pPr>
            <a:r>
              <a:rPr lang="en-NZ" dirty="0"/>
              <a:t>Field of Research – must be related to Climate Change (physical processes, social-economic dimension and adaptation - TBC)</a:t>
            </a:r>
          </a:p>
        </p:txBody>
      </p:sp>
    </p:spTree>
    <p:extLst>
      <p:ext uri="{BB962C8B-B14F-4D97-AF65-F5344CB8AC3E}">
        <p14:creationId xmlns:p14="http://schemas.microsoft.com/office/powerpoint/2010/main" val="49521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671691"/>
            <a:ext cx="82089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Criterion 1: Enduring collaboration </a:t>
            </a:r>
            <a:r>
              <a:rPr lang="en-NZ" dirty="0"/>
              <a:t>(weight in assessment 30%)</a:t>
            </a:r>
          </a:p>
          <a:p>
            <a:pPr>
              <a:buFont typeface="Arial" pitchFamily="34" charset="0"/>
              <a:buChar char="•"/>
            </a:pPr>
            <a:r>
              <a:rPr lang="en-NZ" dirty="0"/>
              <a:t> Track record of the New Zealand PI and Collaboration Partner (relative to opportunity)</a:t>
            </a:r>
            <a:endParaRPr lang="en-GB" dirty="0"/>
          </a:p>
          <a:p>
            <a:pPr lvl="0" fontAlgn="auto">
              <a:buFont typeface="Arial" pitchFamily="34" charset="0"/>
              <a:buChar char="•"/>
            </a:pPr>
            <a:r>
              <a:rPr lang="en-NZ" dirty="0"/>
              <a:t> Clearly demonstrated excellence of the Partner Institution(s)</a:t>
            </a:r>
            <a:endParaRPr lang="en-GB" dirty="0"/>
          </a:p>
          <a:p>
            <a:pPr lvl="0" fontAlgn="auto">
              <a:buFont typeface="Arial" pitchFamily="34" charset="0"/>
              <a:buChar char="•"/>
            </a:pPr>
            <a:r>
              <a:rPr lang="en-NZ" dirty="0"/>
              <a:t> Potential of the collaboration to create an enduring partnership. </a:t>
            </a:r>
            <a:endParaRPr lang="en-GB" dirty="0"/>
          </a:p>
          <a:p>
            <a:pPr lvl="0" fontAlgn="auto">
              <a:buFont typeface="Arial" pitchFamily="34" charset="0"/>
              <a:buChar char="•"/>
            </a:pPr>
            <a:r>
              <a:rPr lang="en-NZ" dirty="0"/>
              <a:t> Ability of the Project Team to deliver on proposed activities.</a:t>
            </a:r>
          </a:p>
          <a:p>
            <a:endParaRPr lang="en-GB" dirty="0"/>
          </a:p>
          <a:p>
            <a:r>
              <a:rPr lang="en-NZ" b="1" dirty="0"/>
              <a:t>Criterion 2: Novel knowledge and partnership </a:t>
            </a:r>
            <a:r>
              <a:rPr lang="en-NZ" dirty="0"/>
              <a:t>(weight in assessment 40%)</a:t>
            </a: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NZ" dirty="0"/>
              <a:t> How the Collaboration Partner will bring world-leading knowledge that complements the New Zealand Project Team members’ skills and knowledge.</a:t>
            </a: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NZ" dirty="0"/>
              <a:t> How the proposed collaboration will support a new partnership or a new research focus for an established collaboration.</a:t>
            </a:r>
            <a:endParaRPr lang="en-GB" dirty="0"/>
          </a:p>
          <a:p>
            <a:endParaRPr lang="en-NZ" b="1" dirty="0"/>
          </a:p>
          <a:p>
            <a:r>
              <a:rPr lang="en-NZ" b="1" dirty="0"/>
              <a:t>Criterion 3: Strategic benefits </a:t>
            </a:r>
            <a:r>
              <a:rPr lang="en-NZ" dirty="0"/>
              <a:t>(weight in assessment 30%)</a:t>
            </a:r>
          </a:p>
          <a:p>
            <a:pPr>
              <a:buFont typeface="Arial" pitchFamily="34" charset="0"/>
              <a:buChar char="•"/>
            </a:pPr>
            <a:r>
              <a:rPr lang="en-NZ" dirty="0"/>
              <a:t> Ability to leverage international investment, facilities and infrastructure not available in New Zealand.</a:t>
            </a: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NZ" dirty="0"/>
              <a:t> Clearly demonstrated pathway to build a substantive collaboration beyond an initial engagement that is in line with New Zealand’s science priorities.</a:t>
            </a: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NZ" dirty="0"/>
              <a:t> Ability of Project Team to use the partnership to initiate links with relevant New Zealand research capabilities beyond the participating institutions.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188640"/>
            <a:ext cx="4800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/>
              <a:t>Catalyst Seeding assessment criteria</a:t>
            </a: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8028384" y="5661248"/>
            <a:ext cx="100811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692696"/>
            <a:ext cx="7056784" cy="4421088"/>
          </a:xfrm>
        </p:spPr>
        <p:txBody>
          <a:bodyPr>
            <a:normAutofit/>
          </a:bodyPr>
          <a:lstStyle/>
          <a:p>
            <a:r>
              <a:rPr lang="en-NZ" sz="2000" dirty="0"/>
              <a:t>Criteria 3: </a:t>
            </a:r>
            <a:r>
              <a:rPr lang="en-NZ" sz="2000" b="1" dirty="0"/>
              <a:t>Criterion 3: Strategic benefits </a:t>
            </a:r>
            <a:r>
              <a:rPr lang="en-NZ" sz="2000" b="1" dirty="0" err="1"/>
              <a:t>Contineud</a:t>
            </a:r>
            <a:endParaRPr lang="en-NZ" sz="2000" dirty="0"/>
          </a:p>
          <a:p>
            <a:r>
              <a:rPr lang="en-NZ" sz="2000" dirty="0"/>
              <a:t>Clearly demonstrated pathway to build a substantive collaboration beyond an initial engagement that is in line with New Zealand’s science priorities.</a:t>
            </a:r>
          </a:p>
          <a:p>
            <a:endParaRPr lang="en-NZ" sz="2000" dirty="0"/>
          </a:p>
          <a:p>
            <a:r>
              <a:rPr lang="en-NZ" sz="2000" i="1" dirty="0"/>
              <a:t>New Zealand science priority may refer to high priority research fields as evidenced by links to a CoRE, NSC, biodiversity documents, local government priorities, or any other science priority argued in the proposal.</a:t>
            </a:r>
            <a:endParaRPr lang="en-GB" sz="2000" dirty="0"/>
          </a:p>
          <a:p>
            <a:endParaRPr lang="en-GB" sz="2000" dirty="0"/>
          </a:p>
        </p:txBody>
      </p:sp>
      <p:pic>
        <p:nvPicPr>
          <p:cNvPr id="15360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46960"/>
            <a:ext cx="2922755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632"/>
            <a:ext cx="8424936" cy="4421088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feed-back for unsuccessful Catalyst Seeding applications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mi-N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Inability to clearly demonstate that the proposed collaboration is a distinctively new focus for collaborarion partners that have previously worked together.</a:t>
            </a:r>
            <a:endParaRPr lang="en-N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mi-N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made clear how the project aligns with a New Zealand Science priority and what it will bring.</a:t>
            </a:r>
            <a:endParaRPr lang="en-N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mi-N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Demostrating exellence of partner instituion and collaborator</a:t>
            </a:r>
            <a:endParaRPr lang="en-N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mi-N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Demonstrating complimentary skills and the leverage of existing international expertise.</a:t>
            </a:r>
            <a:endParaRPr lang="en-N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mi-N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Inability to clearly articulate outcomes of the proposed project</a:t>
            </a:r>
            <a:endParaRPr lang="en-N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mi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demonstrated Māori engagement where this was deemed necessary by panellists</a:t>
            </a:r>
            <a:endParaRPr lang="en-N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mi-N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Inability to write to the assessment criteria </a:t>
            </a:r>
            <a:endParaRPr lang="en-N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/>
          </a:p>
        </p:txBody>
      </p:sp>
      <p:pic>
        <p:nvPicPr>
          <p:cNvPr id="15360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46960"/>
            <a:ext cx="2922755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723316"/>
      </p:ext>
    </p:extLst>
  </p:cSld>
  <p:clrMapOvr>
    <a:masterClrMapping/>
  </p:clrMapOvr>
</p:sld>
</file>

<file path=ppt/theme/theme1.xml><?xml version="1.0" encoding="utf-8"?>
<a:theme xmlns:a="http://schemas.openxmlformats.org/drawingml/2006/main" name="RSNZ-powerpoint-purple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RSNZ-powerpoint-purple-template</Template>
  <TotalTime>1511</TotalTime>
  <Words>2485</Words>
  <Application>Microsoft Office PowerPoint</Application>
  <PresentationFormat>On-screen Show (4:3)</PresentationFormat>
  <Paragraphs>356</Paragraphs>
  <Slides>25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Georgia</vt:lpstr>
      <vt:lpstr>Lucida Fax</vt:lpstr>
      <vt:lpstr>Symbol</vt:lpstr>
      <vt:lpstr>Wingdings</vt:lpstr>
      <vt:lpstr>RSNZ-powerpoint-purple-template</vt:lpstr>
      <vt:lpstr>Acrobat Document</vt:lpstr>
      <vt:lpstr>Catalyst Fund - advancing global science partnerships for New Zealand</vt:lpstr>
      <vt:lpstr>PowerPoint Presentation</vt:lpstr>
      <vt:lpstr>Catalyst: Seeding</vt:lpstr>
      <vt:lpstr>PowerPoint Presentation</vt:lpstr>
      <vt:lpstr>Catalyst: Seeding General </vt:lpstr>
      <vt:lpstr>Ring-fenced bilateral Catalyst: Seeding programmes </vt:lpstr>
      <vt:lpstr>PowerPoint Presentation</vt:lpstr>
      <vt:lpstr>PowerPoint Presentation</vt:lpstr>
      <vt:lpstr>PowerPoint Presentation</vt:lpstr>
      <vt:lpstr>Catalyst Seeding and Horizon Europe</vt:lpstr>
      <vt:lpstr>Catalyst: Leaders</vt:lpstr>
      <vt:lpstr>PowerPoint Presentation</vt:lpstr>
      <vt:lpstr>PowerPoint Presentation</vt:lpstr>
      <vt:lpstr>International Leader Fellowship </vt:lpstr>
      <vt:lpstr>Catalyst Fund - advancing global science partnerships for New Zealand</vt:lpstr>
      <vt:lpstr>Expression of Interest for Catalyst Reviewers: </vt:lpstr>
      <vt:lpstr>For more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RSNZ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Rutherford Discovery Fellowships</dc:title>
  <dc:creator>Mark Stagg</dc:creator>
  <cp:lastModifiedBy>Troels Petersen</cp:lastModifiedBy>
  <cp:revision>213</cp:revision>
  <dcterms:created xsi:type="dcterms:W3CDTF">2018-02-21T09:24:04Z</dcterms:created>
  <dcterms:modified xsi:type="dcterms:W3CDTF">2023-03-09T22:19:48Z</dcterms:modified>
</cp:coreProperties>
</file>